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94" r:id="rId2"/>
  </p:sldMasterIdLst>
  <p:notesMasterIdLst>
    <p:notesMasterId r:id="rId10"/>
  </p:notesMasterIdLst>
  <p:handoutMasterIdLst>
    <p:handoutMasterId r:id="rId11"/>
  </p:handoutMasterIdLst>
  <p:sldIdLst>
    <p:sldId id="374" r:id="rId3"/>
    <p:sldId id="375" r:id="rId4"/>
    <p:sldId id="376" r:id="rId5"/>
    <p:sldId id="377" r:id="rId6"/>
    <p:sldId id="378" r:id="rId7"/>
    <p:sldId id="379" r:id="rId8"/>
    <p:sldId id="380" r:id="rId9"/>
  </p:sldIdLst>
  <p:sldSz cx="9144000" cy="6858000" type="screen4x3"/>
  <p:notesSz cx="6819900" cy="99187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24">
          <p15:clr>
            <a:srgbClr val="A4A3A4"/>
          </p15:clr>
        </p15:guide>
        <p15:guide id="4"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7635"/>
    <a:srgbClr val="002E15"/>
    <a:srgbClr val="002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89928" autoAdjust="0"/>
  </p:normalViewPr>
  <p:slideViewPr>
    <p:cSldViewPr>
      <p:cViewPr varScale="1">
        <p:scale>
          <a:sx n="66" d="100"/>
          <a:sy n="66" d="100"/>
        </p:scale>
        <p:origin x="16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6" d="100"/>
          <a:sy n="126" d="100"/>
        </p:scale>
        <p:origin x="-4896" y="-90"/>
      </p:cViewPr>
      <p:guideLst>
        <p:guide orient="horz" pos="3127"/>
        <p:guide pos="2141"/>
        <p:guide orient="horz" pos="3124"/>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343" cy="49633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i-FI"/>
          </a:p>
        </p:txBody>
      </p:sp>
      <p:sp>
        <p:nvSpPr>
          <p:cNvPr id="3" name="Date Placeholder 2"/>
          <p:cNvSpPr>
            <a:spLocks noGrp="1"/>
          </p:cNvSpPr>
          <p:nvPr>
            <p:ph type="dt" sz="quarter" idx="1"/>
          </p:nvPr>
        </p:nvSpPr>
        <p:spPr>
          <a:xfrm>
            <a:off x="3862964" y="0"/>
            <a:ext cx="2955343" cy="49633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18B7A53-06A5-47C8-9489-003518B0FEA4}" type="datetimeFigureOut">
              <a:rPr lang="fi-FI"/>
              <a:pPr>
                <a:defRPr/>
              </a:pPr>
              <a:t>23.10.2019</a:t>
            </a:fld>
            <a:endParaRPr lang="fi-FI"/>
          </a:p>
        </p:txBody>
      </p:sp>
      <p:sp>
        <p:nvSpPr>
          <p:cNvPr id="4" name="Footer Placeholder 3"/>
          <p:cNvSpPr>
            <a:spLocks noGrp="1"/>
          </p:cNvSpPr>
          <p:nvPr>
            <p:ph type="ftr" sz="quarter" idx="2"/>
          </p:nvPr>
        </p:nvSpPr>
        <p:spPr>
          <a:xfrm>
            <a:off x="0" y="9420783"/>
            <a:ext cx="2955343" cy="496331"/>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i-FI"/>
          </a:p>
        </p:txBody>
      </p:sp>
      <p:sp>
        <p:nvSpPr>
          <p:cNvPr id="5" name="Slide Number Placeholder 4"/>
          <p:cNvSpPr>
            <a:spLocks noGrp="1"/>
          </p:cNvSpPr>
          <p:nvPr>
            <p:ph type="sldNum" sz="quarter" idx="3"/>
          </p:nvPr>
        </p:nvSpPr>
        <p:spPr>
          <a:xfrm>
            <a:off x="3862964" y="9420783"/>
            <a:ext cx="2955343"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AE0A0E-438C-4C38-9C2B-92879FD3FB25}" type="slidenum">
              <a:rPr lang="fi-FI" altLang="fi-FI"/>
              <a:pPr>
                <a:defRPr/>
              </a:pPr>
              <a:t>‹#›</a:t>
            </a:fld>
            <a:endParaRPr lang="fi-FI" altLang="fi-FI"/>
          </a:p>
        </p:txBody>
      </p:sp>
    </p:spTree>
    <p:extLst>
      <p:ext uri="{BB962C8B-B14F-4D97-AF65-F5344CB8AC3E}">
        <p14:creationId xmlns:p14="http://schemas.microsoft.com/office/powerpoint/2010/main" val="3685050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343"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i-FI"/>
          </a:p>
        </p:txBody>
      </p:sp>
      <p:sp>
        <p:nvSpPr>
          <p:cNvPr id="3" name="Date Placeholder 2"/>
          <p:cNvSpPr>
            <a:spLocks noGrp="1"/>
          </p:cNvSpPr>
          <p:nvPr>
            <p:ph type="dt" idx="1"/>
          </p:nvPr>
        </p:nvSpPr>
        <p:spPr>
          <a:xfrm>
            <a:off x="3862964" y="0"/>
            <a:ext cx="2955343"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CFE6288-A6F3-4770-8985-5A20E5D3DDAE}" type="datetimeFigureOut">
              <a:rPr lang="fi-FI"/>
              <a:pPr>
                <a:defRPr/>
              </a:pPr>
              <a:t>23.10.2019</a:t>
            </a:fld>
            <a:endParaRPr lang="fi-FI"/>
          </a:p>
        </p:txBody>
      </p:sp>
      <p:sp>
        <p:nvSpPr>
          <p:cNvPr id="4" name="Slide Image Placeholder 3"/>
          <p:cNvSpPr>
            <a:spLocks noGrp="1" noRot="1" noChangeAspect="1"/>
          </p:cNvSpPr>
          <p:nvPr>
            <p:ph type="sldImg" idx="2"/>
          </p:nvPr>
        </p:nvSpPr>
        <p:spPr>
          <a:xfrm>
            <a:off x="928688" y="742950"/>
            <a:ext cx="4962525" cy="3721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1513" y="4711184"/>
            <a:ext cx="5456875" cy="446381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6" name="Footer Placeholder 5"/>
          <p:cNvSpPr>
            <a:spLocks noGrp="1"/>
          </p:cNvSpPr>
          <p:nvPr>
            <p:ph type="ftr" sz="quarter" idx="4"/>
          </p:nvPr>
        </p:nvSpPr>
        <p:spPr>
          <a:xfrm>
            <a:off x="0" y="9420783"/>
            <a:ext cx="2955343"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i-FI"/>
          </a:p>
        </p:txBody>
      </p:sp>
      <p:sp>
        <p:nvSpPr>
          <p:cNvPr id="7" name="Slide Number Placeholder 6"/>
          <p:cNvSpPr>
            <a:spLocks noGrp="1"/>
          </p:cNvSpPr>
          <p:nvPr>
            <p:ph type="sldNum" sz="quarter" idx="5"/>
          </p:nvPr>
        </p:nvSpPr>
        <p:spPr>
          <a:xfrm>
            <a:off x="3862964" y="9420783"/>
            <a:ext cx="2955343"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D0A83C3-7FB6-4C64-A69E-38C8ADDC732C}" type="slidenum">
              <a:rPr lang="fi-FI" altLang="fi-FI"/>
              <a:pPr>
                <a:defRPr/>
              </a:pPr>
              <a:t>‹#›</a:t>
            </a:fld>
            <a:endParaRPr lang="fi-FI" altLang="fi-FI"/>
          </a:p>
        </p:txBody>
      </p:sp>
    </p:spTree>
    <p:extLst>
      <p:ext uri="{BB962C8B-B14F-4D97-AF65-F5344CB8AC3E}">
        <p14:creationId xmlns:p14="http://schemas.microsoft.com/office/powerpoint/2010/main" val="2588148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i-FI" altLang="fi-FI" sz="1200" baseline="0" dirty="0" smtClean="0"/>
          </a:p>
          <a:p>
            <a:endParaRPr lang="en-US" dirty="0"/>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1</a:t>
            </a:fld>
            <a:endParaRPr lang="fi-FI" altLang="fi-FI"/>
          </a:p>
        </p:txBody>
      </p:sp>
    </p:spTree>
    <p:extLst>
      <p:ext uri="{BB962C8B-B14F-4D97-AF65-F5344CB8AC3E}">
        <p14:creationId xmlns:p14="http://schemas.microsoft.com/office/powerpoint/2010/main" val="313675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indent="-342900">
              <a:buFont typeface="Wingdings" panose="05000000000000000000" pitchFamily="2" charset="2"/>
              <a:buChar char="ü"/>
            </a:pPr>
            <a:r>
              <a:rPr lang="fi-FI" sz="1200" dirty="0" smtClean="0"/>
              <a:t>34. </a:t>
            </a:r>
            <a:r>
              <a:rPr lang="fi-FI" sz="1200" dirty="0" smtClean="0"/>
              <a:t>Nuorten Jukola kilpailtiin </a:t>
            </a:r>
            <a:r>
              <a:rPr lang="fi-FI" sz="1200" dirty="0" smtClean="0"/>
              <a:t>24.8.2019 Turussa</a:t>
            </a:r>
            <a:endParaRPr lang="fi-FI" sz="1200" dirty="0" smtClean="0"/>
          </a:p>
          <a:p>
            <a:r>
              <a:rPr lang="fi-FI" sz="1200" kern="1200" dirty="0" smtClean="0">
                <a:solidFill>
                  <a:schemeClr val="tx1"/>
                </a:solidFill>
                <a:effectLst/>
                <a:latin typeface="+mn-lt"/>
                <a:ea typeface="+mn-ea"/>
                <a:cs typeface="+mn-cs"/>
              </a:rPr>
              <a:t>Kilpailuun ilmoittautui kaikkiaan 163 joukkuetta, joista 158 lähti matkaan. Hyväksytysti viestin suoritti 141 joukkuetta. Hyväksytyn suorituksen sai 18 joukkuetta edellisvuotta enemmän. Joukkueiden määrä kasvoi 17 joukkueella vuotta aiempaan Saarijärven Nuorteen Jukolaan verrattuna. Ulkomaisten joukkueiden määrä oli yhteensä 13 joukkuetta venäjältä ja Ruotsista, kun Saarijärvellä oli 10 joukkuetta Venäjältä ja vain yksi Ruotsista. Näin ollen ulkomaalaisten joukkueiden määrä pysyi suunnilleen samana Ruotsin läheisyydestä huolimatta.  Lisäväriä kilpaluun toi useampi koulujoukkue. Loppuun saakka jännittävän kilpailun voitti Jämsän Retki-Veikot, ennen Lynxin ja Espoon Suunnan joukkueita.</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2</a:t>
            </a:fld>
            <a:endParaRPr lang="fi-FI" altLang="fi-FI"/>
          </a:p>
        </p:txBody>
      </p:sp>
    </p:spTree>
    <p:extLst>
      <p:ext uri="{BB962C8B-B14F-4D97-AF65-F5344CB8AC3E}">
        <p14:creationId xmlns:p14="http://schemas.microsoft.com/office/powerpoint/2010/main" val="285629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3</a:t>
            </a:fld>
            <a:endParaRPr lang="fi-FI" altLang="fi-FI"/>
          </a:p>
        </p:txBody>
      </p:sp>
    </p:spTree>
    <p:extLst>
      <p:ext uri="{BB962C8B-B14F-4D97-AF65-F5344CB8AC3E}">
        <p14:creationId xmlns:p14="http://schemas.microsoft.com/office/powerpoint/2010/main" val="91369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smtClean="0">
                <a:solidFill>
                  <a:schemeClr val="tx1"/>
                </a:solidFill>
                <a:effectLst/>
                <a:latin typeface="+mn-lt"/>
                <a:ea typeface="+mn-ea"/>
                <a:cs typeface="+mn-cs"/>
              </a:rPr>
              <a:t>Kilpailukartta oli kokoa A4. Koska kilpailukeskuksen läheinen mäkialue oli hyvin pienipiirteinen, päädyttiin heti alun perin käyttämään mittakaavaa 1:7500. Tämä ei kuitenkaan ole virallinen tavoite, vaan poikkeaminen 1:10000 mittakaavasta pitää käsitellä joka kerta erikseen valvojien kanssa. </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Kartta valmistui riittävän ajoissa ja viimeisiä tarkistuksia tehtiin vielä kesällä. Kartta oli erittäin hyvä, joskin polkujen runsaudesta johtuen jonkinlaisia kompromisseja niiden suhteen jouduttiin tekemään. </a:t>
            </a:r>
          </a:p>
          <a:p>
            <a:r>
              <a:rPr lang="fi-FI" dirty="0" smtClean="0"/>
              <a:t> </a:t>
            </a:r>
          </a:p>
          <a:p>
            <a:endParaRPr lang="fi-FI" dirty="0"/>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4</a:t>
            </a:fld>
            <a:endParaRPr lang="fi-FI" altLang="fi-FI"/>
          </a:p>
        </p:txBody>
      </p:sp>
    </p:spTree>
    <p:extLst>
      <p:ext uri="{BB962C8B-B14F-4D97-AF65-F5344CB8AC3E}">
        <p14:creationId xmlns:p14="http://schemas.microsoft.com/office/powerpoint/2010/main" val="136609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smtClean="0">
                <a:solidFill>
                  <a:schemeClr val="tx1"/>
                </a:solidFill>
                <a:effectLst/>
                <a:latin typeface="+mn-lt"/>
                <a:ea typeface="+mn-ea"/>
                <a:cs typeface="+mn-cs"/>
              </a:rPr>
              <a:t>Ratamestari Jarmo </a:t>
            </a:r>
            <a:r>
              <a:rPr lang="fi-FI" sz="1200" kern="1200" dirty="0" err="1" smtClean="0">
                <a:solidFill>
                  <a:schemeClr val="tx1"/>
                </a:solidFill>
                <a:effectLst/>
                <a:latin typeface="+mn-lt"/>
                <a:ea typeface="+mn-ea"/>
                <a:cs typeface="+mn-cs"/>
              </a:rPr>
              <a:t>Jerkku</a:t>
            </a:r>
            <a:r>
              <a:rPr lang="fi-FI" sz="1200" kern="1200" dirty="0" smtClean="0">
                <a:solidFill>
                  <a:schemeClr val="tx1"/>
                </a:solidFill>
                <a:effectLst/>
                <a:latin typeface="+mn-lt"/>
                <a:ea typeface="+mn-ea"/>
                <a:cs typeface="+mn-cs"/>
              </a:rPr>
              <a:t> paneutui tehtäväänsä huolella ja ensimmäiset ratasuunnitelmat olivat valmiina jo hyvissä ajoin ennen kilpailua. Ratavalvoja Markku Vesalaisen ja kilpailun </a:t>
            </a:r>
            <a:r>
              <a:rPr lang="fi-FI" sz="1200" kern="1200" dirty="0" err="1" smtClean="0">
                <a:solidFill>
                  <a:schemeClr val="tx1"/>
                </a:solidFill>
                <a:effectLst/>
                <a:latin typeface="+mn-lt"/>
                <a:ea typeface="+mn-ea"/>
                <a:cs typeface="+mn-cs"/>
              </a:rPr>
              <a:t>TA:n</a:t>
            </a:r>
            <a:r>
              <a:rPr lang="fi-FI" sz="1200" kern="1200" dirty="0" smtClean="0">
                <a:solidFill>
                  <a:schemeClr val="tx1"/>
                </a:solidFill>
                <a:effectLst/>
                <a:latin typeface="+mn-lt"/>
                <a:ea typeface="+mn-ea"/>
                <a:cs typeface="+mn-cs"/>
              </a:rPr>
              <a:t> kommentit ratamestari otti positiivisesti vastaan ja yhteistyö ryhmän välillä toimi hyvin. Varsinkin hajontarastien sijoittamista ja niiden keskinäistä tasapuolisuutta mietittiin monta kertaa. Lopputulos oli mielestäni onnistunut. Kullekin osuudelle saatiin sen taitotasoa vastaavat ja ohjeaikojen mukaiset radat. Radoilla oli sopivasti sekä hajontaa että reitinvalintoja.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Kaikilla osuuksilla (pl. kolmas ja neljäs osuus) oli käytössä yleisörasti, joka antoi kilpailua seuraavalle yleisölle lisää seurattavaa ja jännitettävää. Väliaikoja saatiin sopivin välein kaikilta osuuksilta. Osuudet ovat kuitenkin niin lyhytkestoisia, että kovin montaa väliaikarastia ei yhden osuuden aikana ehditä seuraamaan.</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Järjestäjät tuottivat Live-kuvaa maastosta, joka elävöitti kilpailua hyvin ja teki sen seurannasta vieläkin paremman. Tämä ja GPS-seuranta toteutettiin erittäin mallikkaasti.</a:t>
            </a:r>
          </a:p>
          <a:p>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Käytetyn maastonosan muoto ja polkuverkoston tiheys aiheuttivat sen, että radoilla oli runsaasti rasteja ja </a:t>
            </a:r>
            <a:r>
              <a:rPr lang="fi-FI" sz="1200" kern="1200" dirty="0" err="1" smtClean="0">
                <a:solidFill>
                  <a:schemeClr val="tx1"/>
                </a:solidFill>
                <a:effectLst/>
                <a:latin typeface="+mn-lt"/>
                <a:ea typeface="+mn-ea"/>
                <a:cs typeface="+mn-cs"/>
              </a:rPr>
              <a:t>ristiinmenoja</a:t>
            </a:r>
            <a:r>
              <a:rPr lang="fi-FI" sz="1200" kern="1200" dirty="0" smtClean="0">
                <a:solidFill>
                  <a:schemeClr val="tx1"/>
                </a:solidFill>
                <a:effectLst/>
                <a:latin typeface="+mn-lt"/>
                <a:ea typeface="+mn-ea"/>
                <a:cs typeface="+mn-cs"/>
              </a:rPr>
              <a:t>. Tästä syystä tänäkään vuonna koodinumeroiden painamista rastinumeroiden perään ei voitu toteuttaa. Lopputulos olisi mennyt liian sekavaksi ja kartan luettavuus olisi kärsinyt liikaa.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Hajontakaavio noudatti edellisten vuosien mallia. </a:t>
            </a:r>
            <a:r>
              <a:rPr lang="fi-FI" sz="1200" kern="1200" dirty="0" err="1" smtClean="0">
                <a:solidFill>
                  <a:schemeClr val="tx1"/>
                </a:solidFill>
                <a:effectLst/>
                <a:latin typeface="+mn-lt"/>
                <a:ea typeface="+mn-ea"/>
                <a:cs typeface="+mn-cs"/>
              </a:rPr>
              <a:t>Lukuunottamatta</a:t>
            </a:r>
            <a:r>
              <a:rPr lang="fi-FI" sz="1200" kern="1200" dirty="0" smtClean="0">
                <a:solidFill>
                  <a:schemeClr val="tx1"/>
                </a:solidFill>
                <a:effectLst/>
                <a:latin typeface="+mn-lt"/>
                <a:ea typeface="+mn-ea"/>
                <a:cs typeface="+mn-cs"/>
              </a:rPr>
              <a:t> viidettä ns. putkiosuutta käytössä oli kahdeksan eri hajontarataa kullakin osuudella. Tämä on todettu hyvinkin riittäväksi Nuorten Jukolaan.</a:t>
            </a:r>
          </a:p>
          <a:p>
            <a:r>
              <a:rPr lang="fi-FI"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fi-FI" sz="1200" kern="1200" dirty="0" smtClean="0">
                <a:solidFill>
                  <a:schemeClr val="tx1"/>
                </a:solidFill>
                <a:effectLst/>
                <a:latin typeface="+mn-lt"/>
                <a:ea typeface="+mn-ea"/>
                <a:cs typeface="+mn-cs"/>
              </a:rPr>
              <a:t>Viime vuosina viestin tavoiteaika on ollut n. 3 tuntia. Tänä vuonna ratamestari oli arvioinut viestin voittoajaksi 3.02 h, mikä alittui n. 5½ minuutilla. Kuitenkin viesti pysyi koko ajan melko tasaisena ja lopulliset ratkaisut tapahtuivat vasta ankkuriosuudella.</a:t>
            </a:r>
          </a:p>
          <a:p>
            <a:endParaRPr lang="fi-FI" dirty="0"/>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5</a:t>
            </a:fld>
            <a:endParaRPr lang="fi-FI" altLang="fi-FI"/>
          </a:p>
        </p:txBody>
      </p:sp>
    </p:spTree>
    <p:extLst>
      <p:ext uri="{BB962C8B-B14F-4D97-AF65-F5344CB8AC3E}">
        <p14:creationId xmlns:p14="http://schemas.microsoft.com/office/powerpoint/2010/main" val="161386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6</a:t>
            </a:fld>
            <a:endParaRPr lang="fi-FI" altLang="fi-FI"/>
          </a:p>
        </p:txBody>
      </p:sp>
    </p:spTree>
    <p:extLst>
      <p:ext uri="{BB962C8B-B14F-4D97-AF65-F5344CB8AC3E}">
        <p14:creationId xmlns:p14="http://schemas.microsoft.com/office/powerpoint/2010/main" val="265118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7D0A83C3-7FB6-4C64-A69E-38C8ADDC732C}" type="slidenum">
              <a:rPr lang="fi-FI" altLang="fi-FI" smtClean="0"/>
              <a:pPr>
                <a:defRPr/>
              </a:pPr>
              <a:t>7</a:t>
            </a:fld>
            <a:endParaRPr lang="fi-FI" altLang="fi-FI"/>
          </a:p>
        </p:txBody>
      </p:sp>
    </p:spTree>
    <p:extLst>
      <p:ext uri="{BB962C8B-B14F-4D97-AF65-F5344CB8AC3E}">
        <p14:creationId xmlns:p14="http://schemas.microsoft.com/office/powerpoint/2010/main" val="426429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860" y="1958975"/>
            <a:ext cx="6984776" cy="1470025"/>
          </a:xfrm>
        </p:spPr>
        <p:txBody>
          <a:bodyPr anchor="b">
            <a:normAutofit/>
          </a:bodyPr>
          <a:lstStyle>
            <a:lvl1pPr algn="ctr">
              <a:defRPr sz="3400" b="1"/>
            </a:lvl1pPr>
          </a:lstStyle>
          <a:p>
            <a:r>
              <a:rPr lang="en-US" dirty="0" smtClean="0"/>
              <a:t>Click to edit Master title style</a:t>
            </a:r>
            <a:endParaRPr lang="fi-FI" dirty="0"/>
          </a:p>
        </p:txBody>
      </p:sp>
      <p:sp>
        <p:nvSpPr>
          <p:cNvPr id="3" name="Subtitle 2"/>
          <p:cNvSpPr>
            <a:spLocks noGrp="1"/>
          </p:cNvSpPr>
          <p:nvPr>
            <p:ph type="subTitle" idx="1"/>
          </p:nvPr>
        </p:nvSpPr>
        <p:spPr>
          <a:xfrm>
            <a:off x="1079860" y="3598168"/>
            <a:ext cx="6984776" cy="910952"/>
          </a:xfrm>
        </p:spPr>
        <p:txBody>
          <a:bodyPr>
            <a:normAutofit/>
          </a:bodyPr>
          <a:lstStyle>
            <a:lvl1pPr marL="0" indent="0" algn="ctr">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DADD784D-C313-4BB6-B052-614BFFD65D32}" type="datetime1">
              <a:rPr lang="fi-FI"/>
              <a:pPr>
                <a:defRPr/>
              </a:pPr>
              <a:t>23.10.2019</a:t>
            </a:fld>
            <a:endParaRPr lang="fi-FI"/>
          </a:p>
        </p:txBody>
      </p:sp>
      <p:sp>
        <p:nvSpPr>
          <p:cNvPr id="6" name="Slide Number Placeholder 5"/>
          <p:cNvSpPr>
            <a:spLocks noGrp="1"/>
          </p:cNvSpPr>
          <p:nvPr>
            <p:ph type="sldNum" sz="quarter" idx="11"/>
          </p:nvPr>
        </p:nvSpPr>
        <p:spPr/>
        <p:txBody>
          <a:bodyPr/>
          <a:lstStyle>
            <a:lvl1pPr>
              <a:defRPr/>
            </a:lvl1pPr>
          </a:lstStyle>
          <a:p>
            <a:pPr>
              <a:defRPr/>
            </a:pPr>
            <a:fld id="{0B9A2E01-3A83-4FCA-AC41-0E7CB0CED2F8}" type="slidenum">
              <a:rPr lang="fi-FI" altLang="fi-FI"/>
              <a:pPr>
                <a:defRPr/>
              </a:pPr>
              <a:t>‹#›</a:t>
            </a:fld>
            <a:endParaRPr lang="fi-FI" altLang="fi-FI"/>
          </a:p>
        </p:txBody>
      </p:sp>
    </p:spTree>
    <p:extLst>
      <p:ext uri="{BB962C8B-B14F-4D97-AF65-F5344CB8AC3E}">
        <p14:creationId xmlns:p14="http://schemas.microsoft.com/office/powerpoint/2010/main" val="185719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860" y="836712"/>
            <a:ext cx="6984776" cy="1470025"/>
          </a:xfrm>
        </p:spPr>
        <p:txBody>
          <a:bodyPr anchor="b">
            <a:normAutofit/>
          </a:bodyPr>
          <a:lstStyle>
            <a:lvl1pPr algn="ctr">
              <a:defRPr sz="3400" b="1"/>
            </a:lvl1pPr>
          </a:lstStyle>
          <a:p>
            <a:r>
              <a:rPr lang="en-US" dirty="0" smtClean="0"/>
              <a:t>Click to edit Master title style</a:t>
            </a:r>
            <a:endParaRPr lang="fi-FI" dirty="0"/>
          </a:p>
        </p:txBody>
      </p:sp>
      <p:sp>
        <p:nvSpPr>
          <p:cNvPr id="10" name="Picture Placeholder 2"/>
          <p:cNvSpPr>
            <a:spLocks noGrp="1"/>
          </p:cNvSpPr>
          <p:nvPr>
            <p:ph type="pic" idx="1"/>
          </p:nvPr>
        </p:nvSpPr>
        <p:spPr>
          <a:xfrm>
            <a:off x="0" y="2492896"/>
            <a:ext cx="9144000" cy="3322712"/>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5" name="Date Placeholder 3"/>
          <p:cNvSpPr>
            <a:spLocks noGrp="1"/>
          </p:cNvSpPr>
          <p:nvPr>
            <p:ph type="dt" sz="half" idx="10"/>
          </p:nvPr>
        </p:nvSpPr>
        <p:spPr/>
        <p:txBody>
          <a:bodyPr/>
          <a:lstStyle>
            <a:lvl1pPr>
              <a:defRPr/>
            </a:lvl1pPr>
          </a:lstStyle>
          <a:p>
            <a:pPr>
              <a:defRPr/>
            </a:pPr>
            <a:fld id="{43337F85-47AD-4DF9-8F6F-6AFB0333AC45}" type="datetime1">
              <a:rPr lang="fi-FI"/>
              <a:pPr>
                <a:defRPr/>
              </a:pPr>
              <a:t>23.10.2019</a:t>
            </a:fld>
            <a:endParaRPr lang="fi-FI"/>
          </a:p>
        </p:txBody>
      </p:sp>
      <p:sp>
        <p:nvSpPr>
          <p:cNvPr id="6" name="Slide Number Placeholder 5"/>
          <p:cNvSpPr>
            <a:spLocks noGrp="1"/>
          </p:cNvSpPr>
          <p:nvPr>
            <p:ph type="sldNum" sz="quarter" idx="11"/>
          </p:nvPr>
        </p:nvSpPr>
        <p:spPr/>
        <p:txBody>
          <a:bodyPr/>
          <a:lstStyle>
            <a:lvl1pPr>
              <a:defRPr/>
            </a:lvl1pPr>
          </a:lstStyle>
          <a:p>
            <a:pPr>
              <a:defRPr/>
            </a:pPr>
            <a:fld id="{6D98D48F-6854-4502-A246-72FE97311E0C}" type="slidenum">
              <a:rPr lang="fi-FI" altLang="fi-FI"/>
              <a:pPr>
                <a:defRPr/>
              </a:pPr>
              <a:t>‹#›</a:t>
            </a:fld>
            <a:endParaRPr lang="fi-FI" altLang="fi-FI"/>
          </a:p>
        </p:txBody>
      </p:sp>
    </p:spTree>
    <p:extLst>
      <p:ext uri="{BB962C8B-B14F-4D97-AF65-F5344CB8AC3E}">
        <p14:creationId xmlns:p14="http://schemas.microsoft.com/office/powerpoint/2010/main" val="2934943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3"/>
          <p:cNvSpPr>
            <a:spLocks noGrp="1"/>
          </p:cNvSpPr>
          <p:nvPr>
            <p:ph type="dt" sz="half" idx="10"/>
          </p:nvPr>
        </p:nvSpPr>
        <p:spPr/>
        <p:txBody>
          <a:bodyPr/>
          <a:lstStyle>
            <a:lvl1pPr>
              <a:defRPr/>
            </a:lvl1pPr>
          </a:lstStyle>
          <a:p>
            <a:pPr>
              <a:defRPr/>
            </a:pPr>
            <a:fld id="{0A9D83F8-DD84-49C0-B145-250BFD0E12E4}" type="datetime1">
              <a:rPr lang="fi-FI"/>
              <a:pPr>
                <a:defRPr/>
              </a:pPr>
              <a:t>23.10.2019</a:t>
            </a:fld>
            <a:endParaRPr lang="fi-FI"/>
          </a:p>
        </p:txBody>
      </p:sp>
      <p:sp>
        <p:nvSpPr>
          <p:cNvPr id="6" name="Slide Number Placeholder 5"/>
          <p:cNvSpPr>
            <a:spLocks noGrp="1"/>
          </p:cNvSpPr>
          <p:nvPr>
            <p:ph type="sldNum" sz="quarter" idx="11"/>
          </p:nvPr>
        </p:nvSpPr>
        <p:spPr/>
        <p:txBody>
          <a:bodyPr/>
          <a:lstStyle>
            <a:lvl1pPr>
              <a:defRPr/>
            </a:lvl1pPr>
          </a:lstStyle>
          <a:p>
            <a:pPr>
              <a:defRPr/>
            </a:pPr>
            <a:fld id="{6199113C-7F88-4AF2-A5BD-27554335E5CD}" type="slidenum">
              <a:rPr lang="fi-FI" altLang="fi-FI"/>
              <a:pPr>
                <a:defRPr/>
              </a:pPr>
              <a:t>‹#›</a:t>
            </a:fld>
            <a:endParaRPr lang="fi-FI" altLang="fi-FI"/>
          </a:p>
        </p:txBody>
      </p:sp>
    </p:spTree>
    <p:extLst>
      <p:ext uri="{BB962C8B-B14F-4D97-AF65-F5344CB8AC3E}">
        <p14:creationId xmlns:p14="http://schemas.microsoft.com/office/powerpoint/2010/main" val="9762756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860" y="1958975"/>
            <a:ext cx="6984776" cy="1470025"/>
          </a:xfrm>
        </p:spPr>
        <p:txBody>
          <a:bodyPr anchor="b">
            <a:normAutofit/>
          </a:bodyPr>
          <a:lstStyle>
            <a:lvl1pPr algn="ctr">
              <a:defRPr sz="3400" b="1"/>
            </a:lvl1pPr>
          </a:lstStyle>
          <a:p>
            <a:r>
              <a:rPr lang="en-US" dirty="0" smtClean="0"/>
              <a:t>Click to edit Master title style</a:t>
            </a:r>
            <a:endParaRPr lang="fi-FI" dirty="0"/>
          </a:p>
        </p:txBody>
      </p:sp>
      <p:sp>
        <p:nvSpPr>
          <p:cNvPr id="3" name="Subtitle 2"/>
          <p:cNvSpPr>
            <a:spLocks noGrp="1"/>
          </p:cNvSpPr>
          <p:nvPr>
            <p:ph type="subTitle" idx="1"/>
          </p:nvPr>
        </p:nvSpPr>
        <p:spPr>
          <a:xfrm>
            <a:off x="1079860" y="3598168"/>
            <a:ext cx="6984776" cy="910952"/>
          </a:xfrm>
        </p:spPr>
        <p:txBody>
          <a:bodyPr>
            <a:normAutofit/>
          </a:bodyPr>
          <a:lstStyle>
            <a:lvl1pPr marL="0" indent="0" algn="ctr">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i-FI" dirty="0"/>
          </a:p>
        </p:txBody>
      </p:sp>
      <p:sp>
        <p:nvSpPr>
          <p:cNvPr id="9" name="Tekstiruutu 8"/>
          <p:cNvSpPr txBox="1"/>
          <p:nvPr userDrawn="1"/>
        </p:nvSpPr>
        <p:spPr>
          <a:xfrm>
            <a:off x="1043608" y="332859"/>
            <a:ext cx="3744416"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fi-FI" dirty="0">
              <a:solidFill>
                <a:srgbClr val="262626"/>
              </a:solidFill>
              <a:latin typeface="Arial"/>
              <a:cs typeface="+mn-cs"/>
            </a:endParaRPr>
          </a:p>
        </p:txBody>
      </p:sp>
    </p:spTree>
    <p:extLst>
      <p:ext uri="{BB962C8B-B14F-4D97-AF65-F5344CB8AC3E}">
        <p14:creationId xmlns:p14="http://schemas.microsoft.com/office/powerpoint/2010/main" val="619323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860" y="836712"/>
            <a:ext cx="6984776" cy="1470025"/>
          </a:xfrm>
        </p:spPr>
        <p:txBody>
          <a:bodyPr anchor="b">
            <a:normAutofit/>
          </a:bodyPr>
          <a:lstStyle>
            <a:lvl1pPr algn="ctr">
              <a:defRPr sz="3400" b="1"/>
            </a:lvl1pPr>
          </a:lstStyle>
          <a:p>
            <a:r>
              <a:rPr lang="en-US" dirty="0" smtClean="0"/>
              <a:t>Click to edit Master title style</a:t>
            </a:r>
            <a:endParaRPr lang="fi-FI" dirty="0"/>
          </a:p>
        </p:txBody>
      </p:sp>
      <p:sp>
        <p:nvSpPr>
          <p:cNvPr id="10" name="Picture Placeholder 2"/>
          <p:cNvSpPr>
            <a:spLocks noGrp="1"/>
          </p:cNvSpPr>
          <p:nvPr>
            <p:ph type="pic" idx="1"/>
          </p:nvPr>
        </p:nvSpPr>
        <p:spPr>
          <a:xfrm>
            <a:off x="0" y="2492896"/>
            <a:ext cx="9144000" cy="3322712"/>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9" name="Tekstiruutu 8"/>
          <p:cNvSpPr txBox="1"/>
          <p:nvPr userDrawn="1"/>
        </p:nvSpPr>
        <p:spPr>
          <a:xfrm>
            <a:off x="1043608" y="332859"/>
            <a:ext cx="3744416"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fi-FI" dirty="0">
              <a:solidFill>
                <a:srgbClr val="262626"/>
              </a:solidFill>
              <a:latin typeface="Arial"/>
              <a:cs typeface="+mn-cs"/>
            </a:endParaRPr>
          </a:p>
        </p:txBody>
      </p:sp>
    </p:spTree>
    <p:extLst>
      <p:ext uri="{BB962C8B-B14F-4D97-AF65-F5344CB8AC3E}">
        <p14:creationId xmlns:p14="http://schemas.microsoft.com/office/powerpoint/2010/main" val="22164031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7" name="Tekstiruutu 6"/>
          <p:cNvSpPr txBox="1"/>
          <p:nvPr userDrawn="1"/>
        </p:nvSpPr>
        <p:spPr>
          <a:xfrm>
            <a:off x="1043608" y="332859"/>
            <a:ext cx="3744416"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fi-FI" dirty="0">
              <a:solidFill>
                <a:srgbClr val="262626"/>
              </a:solidFill>
              <a:latin typeface="Arial"/>
              <a:cs typeface="+mn-cs"/>
            </a:endParaRPr>
          </a:p>
        </p:txBody>
      </p:sp>
    </p:spTree>
    <p:extLst>
      <p:ext uri="{BB962C8B-B14F-4D97-AF65-F5344CB8AC3E}">
        <p14:creationId xmlns:p14="http://schemas.microsoft.com/office/powerpoint/2010/main" val="23696551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Tekstiruutu 6"/>
          <p:cNvSpPr txBox="1"/>
          <p:nvPr userDrawn="1"/>
        </p:nvSpPr>
        <p:spPr>
          <a:xfrm>
            <a:off x="1043608" y="332859"/>
            <a:ext cx="3744416"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fi-FI" dirty="0">
              <a:solidFill>
                <a:srgbClr val="262626"/>
              </a:solidFill>
              <a:latin typeface="Arial"/>
              <a:cs typeface="+mn-cs"/>
            </a:endParaRPr>
          </a:p>
        </p:txBody>
      </p:sp>
    </p:spTree>
    <p:extLst>
      <p:ext uri="{BB962C8B-B14F-4D97-AF65-F5344CB8AC3E}">
        <p14:creationId xmlns:p14="http://schemas.microsoft.com/office/powerpoint/2010/main" val="1945770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860" y="836712"/>
            <a:ext cx="6984776" cy="1470025"/>
          </a:xfrm>
        </p:spPr>
        <p:txBody>
          <a:bodyPr anchor="b">
            <a:normAutofit/>
          </a:bodyPr>
          <a:lstStyle>
            <a:lvl1pPr algn="ctr">
              <a:defRPr sz="3400" b="1"/>
            </a:lvl1pPr>
          </a:lstStyle>
          <a:p>
            <a:r>
              <a:rPr lang="fi-FI" smtClean="0"/>
              <a:t>Muokkaa perustyyl. napsautt.</a:t>
            </a:r>
            <a:endParaRPr lang="fi-FI" dirty="0"/>
          </a:p>
        </p:txBody>
      </p:sp>
      <p:sp>
        <p:nvSpPr>
          <p:cNvPr id="10" name="Picture Placeholder 2"/>
          <p:cNvSpPr>
            <a:spLocks noGrp="1"/>
          </p:cNvSpPr>
          <p:nvPr>
            <p:ph type="pic" idx="1"/>
          </p:nvPr>
        </p:nvSpPr>
        <p:spPr>
          <a:xfrm>
            <a:off x="0" y="2492896"/>
            <a:ext cx="9144000" cy="3322712"/>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dirty="0"/>
          </a:p>
        </p:txBody>
      </p:sp>
      <p:sp>
        <p:nvSpPr>
          <p:cNvPr id="7" name="Slide Number Placeholder 5"/>
          <p:cNvSpPr>
            <a:spLocks noGrp="1"/>
          </p:cNvSpPr>
          <p:nvPr>
            <p:ph type="sldNum" sz="quarter" idx="11"/>
          </p:nvPr>
        </p:nvSpPr>
        <p:spPr>
          <a:xfrm>
            <a:off x="5940152" y="6381328"/>
            <a:ext cx="586258" cy="365125"/>
          </a:xfrm>
          <a:prstGeom prst="rect">
            <a:avLst/>
          </a:prstGeom>
        </p:spPr>
        <p:txBody>
          <a:bodyPr/>
          <a:lstStyle>
            <a:lvl1pPr>
              <a:defRPr/>
            </a:lvl1pPr>
          </a:lstStyle>
          <a:p>
            <a:pPr eaLnBrk="1" fontAlgn="auto" hangingPunct="1">
              <a:spcBef>
                <a:spcPts val="0"/>
              </a:spcBef>
              <a:spcAft>
                <a:spcPts val="0"/>
              </a:spcAft>
              <a:defRPr/>
            </a:pPr>
            <a:fld id="{16104BC3-3694-4A56-953C-8E8A479EC5D7}" type="slidenum">
              <a:rPr lang="fi-FI">
                <a:solidFill>
                  <a:srgbClr val="262626"/>
                </a:solidFill>
                <a:latin typeface="Arial"/>
                <a:cs typeface="+mn-cs"/>
              </a:rPr>
              <a:pPr eaLnBrk="1" fontAlgn="auto" hangingPunct="1">
                <a:spcBef>
                  <a:spcPts val="0"/>
                </a:spcBef>
                <a:spcAft>
                  <a:spcPts val="0"/>
                </a:spcAft>
                <a:defRPr/>
              </a:pPr>
              <a:t>‹#›</a:t>
            </a:fld>
            <a:endParaRPr lang="fi-FI" dirty="0">
              <a:solidFill>
                <a:srgbClr val="262626"/>
              </a:solidFill>
              <a:latin typeface="Arial"/>
              <a:cs typeface="+mn-cs"/>
            </a:endParaRPr>
          </a:p>
        </p:txBody>
      </p:sp>
      <p:sp>
        <p:nvSpPr>
          <p:cNvPr id="11" name="Footer Placeholder 4"/>
          <p:cNvSpPr txBox="1">
            <a:spLocks/>
          </p:cNvSpPr>
          <p:nvPr userDrawn="1"/>
        </p:nvSpPr>
        <p:spPr>
          <a:xfrm>
            <a:off x="7380312" y="6403975"/>
            <a:ext cx="1747348" cy="454025"/>
          </a:xfrm>
          <a:prstGeom prst="rect">
            <a:avLst/>
          </a:prstGeom>
        </p:spPr>
        <p:txBody>
          <a:bodyPr anchor="b"/>
          <a:lstStyle>
            <a:lvl1pPr algn="l">
              <a:defRPr sz="750" b="1">
                <a:solidFill>
                  <a:schemeClr val="tx1"/>
                </a:solidFill>
              </a:defRPr>
            </a:lvl1pPr>
          </a:lstStyle>
          <a:p>
            <a:pPr eaLnBrk="1" hangingPunct="1">
              <a:defRPr/>
            </a:pPr>
            <a:r>
              <a:rPr lang="fi-FI" sz="1000" dirty="0" smtClean="0">
                <a:solidFill>
                  <a:srgbClr val="262626"/>
                </a:solidFill>
                <a:latin typeface="Arial"/>
                <a:cs typeface="Arial" charset="0"/>
              </a:rPr>
              <a:t>Inskapt Markku Lepistö Järjestelmäkeskus</a:t>
            </a:r>
          </a:p>
        </p:txBody>
      </p:sp>
      <p:sp>
        <p:nvSpPr>
          <p:cNvPr id="3" name="Tekstiruutu 2"/>
          <p:cNvSpPr txBox="1"/>
          <p:nvPr userDrawn="1"/>
        </p:nvSpPr>
        <p:spPr>
          <a:xfrm>
            <a:off x="1043608" y="332859"/>
            <a:ext cx="3744416"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fi-FI" dirty="0">
              <a:solidFill>
                <a:srgbClr val="262626"/>
              </a:solidFill>
              <a:latin typeface="Arial"/>
              <a:cs typeface="+mn-cs"/>
            </a:endParaRPr>
          </a:p>
        </p:txBody>
      </p:sp>
    </p:spTree>
    <p:extLst>
      <p:ext uri="{BB962C8B-B14F-4D97-AF65-F5344CB8AC3E}">
        <p14:creationId xmlns:p14="http://schemas.microsoft.com/office/powerpoint/2010/main" val="1725923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403350" y="274638"/>
            <a:ext cx="728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ctr" anchorCtr="0" compatLnSpc="1">
            <a:prstTxWarp prst="textNoShape">
              <a:avLst/>
            </a:prstTxWarp>
          </a:bodyPr>
          <a:lstStyle/>
          <a:p>
            <a:pPr lvl="0"/>
            <a:r>
              <a:rPr lang="en-US" altLang="fi-FI" smtClean="0"/>
              <a:t>Click to edit Master title style</a:t>
            </a:r>
            <a:endParaRPr lang="fi-FI" altLang="fi-FI" smtClean="0"/>
          </a:p>
        </p:txBody>
      </p:sp>
      <p:sp>
        <p:nvSpPr>
          <p:cNvPr id="1028" name="Text Placeholder 2"/>
          <p:cNvSpPr>
            <a:spLocks noGrp="1"/>
          </p:cNvSpPr>
          <p:nvPr>
            <p:ph type="body" idx="1"/>
          </p:nvPr>
        </p:nvSpPr>
        <p:spPr bwMode="auto">
          <a:xfrm>
            <a:off x="1403350" y="1600200"/>
            <a:ext cx="7283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endParaRPr lang="fi-FI" altLang="fi-FI" smtClean="0"/>
          </a:p>
        </p:txBody>
      </p:sp>
      <p:sp>
        <p:nvSpPr>
          <p:cNvPr id="4" name="Date Placeholder 3"/>
          <p:cNvSpPr>
            <a:spLocks noGrp="1"/>
          </p:cNvSpPr>
          <p:nvPr>
            <p:ph type="dt" sz="half" idx="2"/>
          </p:nvPr>
        </p:nvSpPr>
        <p:spPr>
          <a:xfrm>
            <a:off x="5867400" y="6396038"/>
            <a:ext cx="782638" cy="365125"/>
          </a:xfrm>
          <a:prstGeom prst="rect">
            <a:avLst/>
          </a:prstGeom>
        </p:spPr>
        <p:txBody>
          <a:bodyPr vert="horz" lIns="91440" tIns="45720" rIns="91440" bIns="45720" rtlCol="0" anchor="ctr"/>
          <a:lstStyle>
            <a:lvl1pPr algn="r" eaLnBrk="1" fontAlgn="auto" hangingPunct="1">
              <a:spcBef>
                <a:spcPts val="0"/>
              </a:spcBef>
              <a:spcAft>
                <a:spcPts val="0"/>
              </a:spcAft>
              <a:defRPr sz="750" b="1">
                <a:solidFill>
                  <a:schemeClr val="tx1"/>
                </a:solidFill>
                <a:latin typeface="+mn-lt"/>
                <a:cs typeface="+mn-cs"/>
              </a:defRPr>
            </a:lvl1pPr>
          </a:lstStyle>
          <a:p>
            <a:pPr>
              <a:defRPr/>
            </a:pPr>
            <a:fld id="{16725D5C-A78F-48E1-A4EC-41A2B6E77953}" type="datetime1">
              <a:rPr lang="fi-FI"/>
              <a:pPr>
                <a:defRPr/>
              </a:pPr>
              <a:t>23.10.2019</a:t>
            </a:fld>
            <a:endParaRPr lang="fi-FI"/>
          </a:p>
        </p:txBody>
      </p:sp>
      <p:sp>
        <p:nvSpPr>
          <p:cNvPr id="6" name="Slide Number Placeholder 5"/>
          <p:cNvSpPr>
            <a:spLocks noGrp="1"/>
          </p:cNvSpPr>
          <p:nvPr>
            <p:ph type="sldNum" sz="quarter" idx="4"/>
          </p:nvPr>
        </p:nvSpPr>
        <p:spPr>
          <a:xfrm>
            <a:off x="6650038" y="6396038"/>
            <a:ext cx="3698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b="1"/>
            </a:lvl1pPr>
          </a:lstStyle>
          <a:p>
            <a:pPr>
              <a:defRPr/>
            </a:pPr>
            <a:fld id="{9CF6E65B-55F9-4973-A4FC-92910E63528E}"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Lst>
  <p:timing>
    <p:tnLst>
      <p:par>
        <p:cTn id="1" dur="indefinite" restart="never" nodeType="tmRoot"/>
      </p:par>
    </p:tnLst>
  </p:timing>
  <p:hf hdr="0"/>
  <p:txStyles>
    <p:title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403350" y="274638"/>
            <a:ext cx="728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ctr" anchorCtr="0" compatLnSpc="1">
            <a:prstTxWarp prst="textNoShape">
              <a:avLst/>
            </a:prstTxWarp>
          </a:bodyPr>
          <a:lstStyle/>
          <a:p>
            <a:pPr lvl="0"/>
            <a:r>
              <a:rPr lang="en-US" altLang="fi-FI" smtClean="0"/>
              <a:t>Click to edit Master title style</a:t>
            </a:r>
            <a:endParaRPr lang="fi-FI" altLang="fi-FI" smtClean="0"/>
          </a:p>
        </p:txBody>
      </p:sp>
      <p:sp>
        <p:nvSpPr>
          <p:cNvPr id="1028" name="Text Placeholder 2"/>
          <p:cNvSpPr>
            <a:spLocks noGrp="1"/>
          </p:cNvSpPr>
          <p:nvPr>
            <p:ph type="body" idx="1"/>
          </p:nvPr>
        </p:nvSpPr>
        <p:spPr bwMode="auto">
          <a:xfrm>
            <a:off x="1403350" y="1600200"/>
            <a:ext cx="7283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dirty="0" smtClean="0"/>
              <a:t>Click to edit Master text styles</a:t>
            </a:r>
          </a:p>
          <a:p>
            <a:pPr lvl="1"/>
            <a:r>
              <a:rPr lang="en-US" altLang="fi-FI" dirty="0" smtClean="0"/>
              <a:t>Second level</a:t>
            </a:r>
          </a:p>
          <a:p>
            <a:pPr lvl="2"/>
            <a:r>
              <a:rPr lang="en-US" altLang="fi-FI" dirty="0" smtClean="0"/>
              <a:t>Third level</a:t>
            </a:r>
          </a:p>
          <a:p>
            <a:pPr lvl="3"/>
            <a:r>
              <a:rPr lang="en-US" altLang="fi-FI" dirty="0" smtClean="0"/>
              <a:t>Fourth level</a:t>
            </a:r>
          </a:p>
          <a:p>
            <a:pPr lvl="4"/>
            <a:r>
              <a:rPr lang="en-US" altLang="fi-FI" dirty="0" smtClean="0"/>
              <a:t>Fifth level</a:t>
            </a:r>
            <a:endParaRPr lang="fi-FI" altLang="fi-FI" dirty="0" smtClean="0"/>
          </a:p>
        </p:txBody>
      </p:sp>
      <p:sp>
        <p:nvSpPr>
          <p:cNvPr id="19" name="Footer Placeholder 4"/>
          <p:cNvSpPr txBox="1">
            <a:spLocks/>
          </p:cNvSpPr>
          <p:nvPr userDrawn="1"/>
        </p:nvSpPr>
        <p:spPr>
          <a:xfrm>
            <a:off x="755650" y="6242050"/>
            <a:ext cx="5111750" cy="454025"/>
          </a:xfrm>
          <a:prstGeom prst="rect">
            <a:avLst/>
          </a:prstGeom>
        </p:spPr>
        <p:txBody>
          <a:bodyPr anchor="b"/>
          <a:lstStyle>
            <a:lvl1pPr algn="l">
              <a:defRPr sz="750" b="1">
                <a:solidFill>
                  <a:schemeClr val="tx1"/>
                </a:solidFill>
              </a:defRPr>
            </a:lvl1pPr>
          </a:lstStyle>
          <a:p>
            <a:pPr eaLnBrk="1" hangingPunct="1">
              <a:defRPr/>
            </a:pPr>
            <a:endParaRPr lang="fi-FI" dirty="0" smtClean="0">
              <a:solidFill>
                <a:srgbClr val="262626"/>
              </a:solidFill>
              <a:latin typeface="Arial"/>
              <a:cs typeface="Arial" charset="0"/>
            </a:endParaRPr>
          </a:p>
        </p:txBody>
      </p:sp>
    </p:spTree>
    <p:extLst>
      <p:ext uri="{BB962C8B-B14F-4D97-AF65-F5344CB8AC3E}">
        <p14:creationId xmlns:p14="http://schemas.microsoft.com/office/powerpoint/2010/main" val="161216282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fontAlgn="base">
        <a:spcBef>
          <a:spcPct val="0"/>
        </a:spcBef>
        <a:spcAft>
          <a:spcPct val="0"/>
        </a:spcAft>
        <a:defRPr sz="3200" b="1">
          <a:solidFill>
            <a:schemeClr val="accent1"/>
          </a:solidFill>
          <a:latin typeface="Arial" charset="0"/>
        </a:defRPr>
      </a:lvl6pPr>
      <a:lvl7pPr marL="914400" algn="l" rtl="0" fontAlgn="base">
        <a:spcBef>
          <a:spcPct val="0"/>
        </a:spcBef>
        <a:spcAft>
          <a:spcPct val="0"/>
        </a:spcAft>
        <a:defRPr sz="3200" b="1">
          <a:solidFill>
            <a:schemeClr val="accent1"/>
          </a:solidFill>
          <a:latin typeface="Arial" charset="0"/>
        </a:defRPr>
      </a:lvl7pPr>
      <a:lvl8pPr marL="1371600" algn="l" rtl="0" fontAlgn="base">
        <a:spcBef>
          <a:spcPct val="0"/>
        </a:spcBef>
        <a:spcAft>
          <a:spcPct val="0"/>
        </a:spcAft>
        <a:defRPr sz="3200" b="1">
          <a:solidFill>
            <a:schemeClr val="accent1"/>
          </a:solidFill>
          <a:latin typeface="Arial" charset="0"/>
        </a:defRPr>
      </a:lvl8pPr>
      <a:lvl9pPr marL="1828800" algn="l" rtl="0" fontAlgn="base">
        <a:spcBef>
          <a:spcPct val="0"/>
        </a:spcBef>
        <a:spcAft>
          <a:spcPct val="0"/>
        </a:spcAft>
        <a:defRPr sz="3200" b="1">
          <a:solidFill>
            <a:schemeClr val="accent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p:nvPr>
        </p:nvSpPr>
        <p:spPr>
          <a:xfrm>
            <a:off x="1103312" y="908720"/>
            <a:ext cx="7429127" cy="1944216"/>
          </a:xfrm>
        </p:spPr>
        <p:txBody>
          <a:bodyPr/>
          <a:lstStyle/>
          <a:p>
            <a:pPr eaLnBrk="1" hangingPunct="1"/>
            <a:r>
              <a:rPr lang="fi-FI" altLang="fi-FI" sz="3600" dirty="0" smtClean="0">
                <a:latin typeface="Arial" charset="0"/>
                <a:cs typeface="Times New Roman" pitchFamily="18" charset="0"/>
              </a:rPr>
              <a:t>Nuorten Jukola </a:t>
            </a:r>
            <a:r>
              <a:rPr lang="fi-FI" altLang="fi-FI" sz="3600" dirty="0" smtClean="0">
                <a:latin typeface="Arial" charset="0"/>
                <a:cs typeface="Times New Roman" pitchFamily="18" charset="0"/>
              </a:rPr>
              <a:t>24.8</a:t>
            </a:r>
            <a:r>
              <a:rPr lang="fi-FI" altLang="fi-FI" sz="3600" dirty="0" smtClean="0">
                <a:latin typeface="Arial" charset="0"/>
                <a:cs typeface="Times New Roman" pitchFamily="18" charset="0"/>
              </a:rPr>
              <a:t>.2019 Turussa</a:t>
            </a:r>
            <a:r>
              <a:rPr lang="fi-FI" altLang="fi-FI" sz="3600" dirty="0" smtClean="0">
                <a:latin typeface="Arial" charset="0"/>
                <a:cs typeface="Times New Roman" pitchFamily="18" charset="0"/>
              </a:rPr>
              <a:t/>
            </a:r>
            <a:br>
              <a:rPr lang="fi-FI" altLang="fi-FI" sz="3600" dirty="0" smtClean="0">
                <a:latin typeface="Arial" charset="0"/>
                <a:cs typeface="Times New Roman" pitchFamily="18" charset="0"/>
              </a:rPr>
            </a:br>
            <a:r>
              <a:rPr lang="fi-FI" altLang="fi-FI" sz="3600" dirty="0" err="1" smtClean="0">
                <a:latin typeface="Arial" charset="0"/>
                <a:cs typeface="Times New Roman" pitchFamily="18" charset="0"/>
              </a:rPr>
              <a:t>TA:n</a:t>
            </a:r>
            <a:r>
              <a:rPr lang="fi-FI" altLang="fi-FI" sz="3600" dirty="0" smtClean="0">
                <a:latin typeface="Arial" charset="0"/>
                <a:cs typeface="Times New Roman" pitchFamily="18" charset="0"/>
              </a:rPr>
              <a:t> raportti</a:t>
            </a:r>
            <a:endParaRPr lang="fi-FI" altLang="fi-FI" sz="3600" i="1" dirty="0"/>
          </a:p>
        </p:txBody>
      </p:sp>
      <p:sp>
        <p:nvSpPr>
          <p:cNvPr id="13315" name="Subtitle 6"/>
          <p:cNvSpPr>
            <a:spLocks noGrp="1"/>
          </p:cNvSpPr>
          <p:nvPr>
            <p:ph type="subTitle" idx="1"/>
          </p:nvPr>
        </p:nvSpPr>
        <p:spPr>
          <a:xfrm>
            <a:off x="1079500" y="3284538"/>
            <a:ext cx="6985000" cy="909637"/>
          </a:xfrm>
        </p:spPr>
        <p:txBody>
          <a:bodyPr/>
          <a:lstStyle/>
          <a:p>
            <a:pPr eaLnBrk="1" hangingPunct="1">
              <a:spcBef>
                <a:spcPct val="0"/>
              </a:spcBef>
            </a:pPr>
            <a:r>
              <a:rPr lang="fi-FI" altLang="fi-FI" b="1" i="1" dirty="0" smtClean="0"/>
              <a:t>Tiedonsiirtokokous</a:t>
            </a:r>
          </a:p>
          <a:p>
            <a:pPr eaLnBrk="1" hangingPunct="1">
              <a:spcBef>
                <a:spcPct val="0"/>
              </a:spcBef>
            </a:pPr>
            <a:r>
              <a:rPr lang="fi-FI" altLang="fi-FI" b="1" i="1" dirty="0" smtClean="0"/>
              <a:t>2</a:t>
            </a:r>
            <a:r>
              <a:rPr lang="fi-FI" altLang="fi-FI" b="1" i="1" dirty="0" smtClean="0"/>
              <a:t>.11.2019</a:t>
            </a:r>
            <a:endParaRPr lang="fi-FI" altLang="fi-FI" dirty="0" smtClean="0"/>
          </a:p>
          <a:p>
            <a:endParaRPr lang="fi-FI" altLang="fi-FI" dirty="0" smtClean="0"/>
          </a:p>
        </p:txBody>
      </p:sp>
      <p:sp>
        <p:nvSpPr>
          <p:cNvPr id="4" name="Date Placeholder 3"/>
          <p:cNvSpPr>
            <a:spLocks noGrp="1"/>
          </p:cNvSpPr>
          <p:nvPr>
            <p:ph type="dt" sz="quarter" idx="10"/>
          </p:nvPr>
        </p:nvSpPr>
        <p:spPr/>
        <p:txBody>
          <a:bodyPr/>
          <a:lstStyle/>
          <a:p>
            <a:pPr>
              <a:defRPr/>
            </a:pPr>
            <a:fld id="{5A0532DF-713E-4FD5-AE65-D347C0F9E34D}" type="datetime1">
              <a:rPr lang="fi-FI" smtClean="0"/>
              <a:pPr>
                <a:defRPr/>
              </a:pPr>
              <a:t>23.10.2019</a:t>
            </a:fld>
            <a:endParaRPr lang="fi-FI"/>
          </a:p>
        </p:txBody>
      </p:sp>
      <p:sp>
        <p:nvSpPr>
          <p:cNvPr id="5" name="Slide Number Placeholder 4"/>
          <p:cNvSpPr>
            <a:spLocks noGrp="1"/>
          </p:cNvSpPr>
          <p:nvPr>
            <p:ph type="sldNum" sz="quarter" idx="11"/>
          </p:nvPr>
        </p:nvSpPr>
        <p:spPr/>
        <p:txBody>
          <a:bodyPr/>
          <a:lstStyle/>
          <a:p>
            <a:pPr>
              <a:defRPr/>
            </a:pPr>
            <a:fld id="{48E6280B-FB5D-4A44-9F5F-53513AAA08B4}" type="slidenum">
              <a:rPr lang="fi-FI" smtClean="0"/>
              <a:pPr>
                <a:defRPr/>
              </a:pPr>
              <a:t>1</a:t>
            </a:fld>
            <a:endParaRPr lang="fi-FI"/>
          </a:p>
        </p:txBody>
      </p:sp>
      <p:pic>
        <p:nvPicPr>
          <p:cNvPr id="133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4659313"/>
            <a:ext cx="262096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4659313"/>
            <a:ext cx="3265488"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675188"/>
            <a:ext cx="2449513"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4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755576" y="856357"/>
            <a:ext cx="7669158" cy="5632311"/>
          </a:xfrm>
          <a:prstGeom prst="rect">
            <a:avLst/>
          </a:prstGeom>
          <a:noFill/>
        </p:spPr>
        <p:txBody>
          <a:bodyPr wrap="square" rtlCol="0">
            <a:spAutoFit/>
          </a:bodyPr>
          <a:lstStyle/>
          <a:p>
            <a:pPr marL="342900" indent="-342900">
              <a:buFont typeface="Wingdings" panose="05000000000000000000" pitchFamily="2" charset="2"/>
              <a:buChar char="ü"/>
            </a:pPr>
            <a:r>
              <a:rPr lang="fi-FI" sz="2400" dirty="0"/>
              <a:t>Kilpailuun ilmoittautui kaikkiaan 163 joukkuetta, joista 158 lähti matkaan. </a:t>
            </a:r>
            <a:endParaRPr lang="fi-FI" sz="2400" dirty="0" smtClean="0"/>
          </a:p>
          <a:p>
            <a:pPr marL="342900" indent="-342900">
              <a:buFont typeface="Wingdings" panose="05000000000000000000" pitchFamily="2" charset="2"/>
              <a:buChar char="ü"/>
            </a:pPr>
            <a:r>
              <a:rPr lang="fi-FI" sz="2400" dirty="0"/>
              <a:t>Hyväksytysti viestin suoritti 141 </a:t>
            </a:r>
            <a:r>
              <a:rPr lang="fi-FI" sz="2400" dirty="0" smtClean="0"/>
              <a:t>joukkuetta, joka on 18 </a:t>
            </a:r>
            <a:r>
              <a:rPr lang="fi-FI" sz="2400" dirty="0"/>
              <a:t>joukkuetta edellisvuotta enemmän. </a:t>
            </a:r>
            <a:endParaRPr lang="fi-FI" sz="2400" dirty="0" smtClean="0"/>
          </a:p>
          <a:p>
            <a:pPr marL="800100" lvl="1" indent="-342900">
              <a:buFont typeface="Wingdings" panose="05000000000000000000" pitchFamily="2" charset="2"/>
              <a:buChar char="q"/>
            </a:pPr>
            <a:r>
              <a:rPr lang="fi-FI" sz="2400" dirty="0"/>
              <a:t>Joukkueiden </a:t>
            </a:r>
            <a:r>
              <a:rPr lang="fi-FI" sz="2400" dirty="0"/>
              <a:t>määrä </a:t>
            </a:r>
            <a:r>
              <a:rPr lang="fi-FI" sz="2400" dirty="0" smtClean="0"/>
              <a:t>kasvoi 17 joukkueella (2018, Saarijärvi) ja neljällä (2017, Porvoo).</a:t>
            </a:r>
            <a:endParaRPr lang="fi-FI" sz="2400" dirty="0"/>
          </a:p>
          <a:p>
            <a:pPr marL="800100" lvl="1" indent="-342900">
              <a:buFont typeface="Wingdings" panose="05000000000000000000" pitchFamily="2" charset="2"/>
              <a:buChar char="q"/>
            </a:pPr>
            <a:r>
              <a:rPr lang="fi-FI" sz="2400" dirty="0"/>
              <a:t>Ulkomaisten joukkueiden määrä oli yhteensä 13 joukkuetta </a:t>
            </a:r>
            <a:r>
              <a:rPr lang="fi-FI" sz="2400" dirty="0" smtClean="0"/>
              <a:t>Venäjältä </a:t>
            </a:r>
            <a:r>
              <a:rPr lang="fi-FI" sz="2400" dirty="0"/>
              <a:t>ja Ruotsista, kun Saarijärvellä oli </a:t>
            </a:r>
            <a:r>
              <a:rPr lang="fi-FI" sz="2400" dirty="0" smtClean="0"/>
              <a:t>yhteensä 11 </a:t>
            </a:r>
            <a:r>
              <a:rPr lang="fi-FI" sz="2400" dirty="0"/>
              <a:t>joukkuetta </a:t>
            </a:r>
            <a:r>
              <a:rPr lang="fi-FI" sz="2400" dirty="0" smtClean="0"/>
              <a:t>(10/Venäjä </a:t>
            </a:r>
            <a:r>
              <a:rPr lang="fi-FI" sz="2400" dirty="0"/>
              <a:t>ja </a:t>
            </a:r>
            <a:r>
              <a:rPr lang="fi-FI" sz="2400" dirty="0" smtClean="0"/>
              <a:t>1/Ruotsi). </a:t>
            </a:r>
            <a:r>
              <a:rPr lang="fi-FI" sz="2400" dirty="0"/>
              <a:t>Porvoossa </a:t>
            </a:r>
            <a:r>
              <a:rPr lang="fi-FI" sz="2400" dirty="0" smtClean="0"/>
              <a:t>oli 26 </a:t>
            </a:r>
            <a:r>
              <a:rPr lang="fi-FI" sz="2400" dirty="0"/>
              <a:t>joukkuetta kuudesta eri </a:t>
            </a:r>
            <a:r>
              <a:rPr lang="fi-FI" sz="2400" dirty="0" smtClean="0"/>
              <a:t>maasta</a:t>
            </a:r>
            <a:endParaRPr lang="fi-FI" sz="2400" dirty="0" smtClean="0"/>
          </a:p>
          <a:p>
            <a:pPr marL="342900" indent="-342900">
              <a:buFont typeface="Wingdings" panose="05000000000000000000" pitchFamily="2" charset="2"/>
              <a:buChar char="ü"/>
            </a:pPr>
            <a:r>
              <a:rPr lang="fi-FI" sz="2400" dirty="0" smtClean="0"/>
              <a:t>Kilpailukeskuksen </a:t>
            </a:r>
            <a:r>
              <a:rPr lang="fi-FI" sz="2400" dirty="0"/>
              <a:t>suunnittelu ja rakentaminen </a:t>
            </a:r>
            <a:r>
              <a:rPr lang="fi-FI" sz="2400" dirty="0" smtClean="0"/>
              <a:t>hyvissä </a:t>
            </a:r>
            <a:r>
              <a:rPr lang="fi-FI" sz="2400" dirty="0"/>
              <a:t>ajoin. </a:t>
            </a:r>
          </a:p>
          <a:p>
            <a:pPr marL="342900" indent="-342900">
              <a:buFont typeface="Wingdings" panose="05000000000000000000" pitchFamily="2" charset="2"/>
              <a:buChar char="ü"/>
            </a:pPr>
            <a:r>
              <a:rPr lang="fi-FI" sz="2400" dirty="0" smtClean="0"/>
              <a:t>Avaintehtäviss</a:t>
            </a:r>
            <a:r>
              <a:rPr lang="fi-FI" sz="2400" dirty="0"/>
              <a:t>ä</a:t>
            </a:r>
            <a:r>
              <a:rPr lang="fi-FI" sz="2400" dirty="0" smtClean="0"/>
              <a:t> kokeneita </a:t>
            </a:r>
            <a:r>
              <a:rPr lang="fi-FI" sz="2400" dirty="0"/>
              <a:t>ja osaavia henkilöitä. </a:t>
            </a:r>
          </a:p>
          <a:p>
            <a:endParaRPr lang="fi-FI" sz="2400" dirty="0"/>
          </a:p>
        </p:txBody>
      </p:sp>
      <p:sp>
        <p:nvSpPr>
          <p:cNvPr id="3" name="Tekstiruutu 2"/>
          <p:cNvSpPr txBox="1"/>
          <p:nvPr/>
        </p:nvSpPr>
        <p:spPr>
          <a:xfrm>
            <a:off x="3779912" y="404664"/>
            <a:ext cx="1269899" cy="400110"/>
          </a:xfrm>
          <a:prstGeom prst="rect">
            <a:avLst/>
          </a:prstGeom>
          <a:noFill/>
        </p:spPr>
        <p:txBody>
          <a:bodyPr wrap="none" rtlCol="0">
            <a:spAutoFit/>
          </a:bodyPr>
          <a:lstStyle/>
          <a:p>
            <a:r>
              <a:rPr lang="fi-FI" sz="2000" b="1" dirty="0" smtClean="0"/>
              <a:t>YLEISTÄ</a:t>
            </a:r>
            <a:endParaRPr lang="fi-FI" sz="2000" b="1" dirty="0"/>
          </a:p>
        </p:txBody>
      </p:sp>
    </p:spTree>
    <p:extLst>
      <p:ext uri="{BB962C8B-B14F-4D97-AF65-F5344CB8AC3E}">
        <p14:creationId xmlns:p14="http://schemas.microsoft.com/office/powerpoint/2010/main" val="199559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899592" y="1340767"/>
            <a:ext cx="7920880" cy="5469139"/>
          </a:xfrm>
        </p:spPr>
        <p:txBody>
          <a:bodyPr>
            <a:normAutofit/>
          </a:bodyPr>
          <a:lstStyle/>
          <a:p>
            <a:pPr algn="l"/>
            <a:r>
              <a:rPr lang="fi-FI" dirty="0">
                <a:solidFill>
                  <a:schemeClr val="tx1"/>
                </a:solidFill>
              </a:rPr>
              <a:t>Kilpailukeskuksena toimi Impivaaran </a:t>
            </a:r>
            <a:r>
              <a:rPr lang="fi-FI" dirty="0" smtClean="0">
                <a:solidFill>
                  <a:schemeClr val="tx1"/>
                </a:solidFill>
              </a:rPr>
              <a:t>liikuntakeskus.</a:t>
            </a:r>
            <a:r>
              <a:rPr lang="fi-FI" sz="2000" dirty="0" smtClean="0">
                <a:solidFill>
                  <a:schemeClr val="tx1"/>
                </a:solidFill>
              </a:rPr>
              <a:t> </a:t>
            </a:r>
            <a:endParaRPr lang="fi-FI" sz="2000" dirty="0" smtClean="0">
              <a:solidFill>
                <a:schemeClr val="tx1"/>
              </a:solidFill>
            </a:endParaRPr>
          </a:p>
          <a:p>
            <a:pPr marL="342900" indent="-342900" algn="l">
              <a:buFont typeface="Wingdings" panose="05000000000000000000" pitchFamily="2" charset="2"/>
              <a:buChar char="ü"/>
            </a:pPr>
            <a:r>
              <a:rPr lang="fi-FI" sz="2000" dirty="0">
                <a:solidFill>
                  <a:schemeClr val="tx1"/>
                </a:solidFill>
              </a:rPr>
              <a:t>Kilpailukeskus oli avara ja se sijaitsi sopivasti kilpailumaaston kupeessa. Toimintojen sijoittelu </a:t>
            </a:r>
            <a:r>
              <a:rPr lang="fi-FI" sz="2000" dirty="0" smtClean="0">
                <a:solidFill>
                  <a:schemeClr val="tx1"/>
                </a:solidFill>
              </a:rPr>
              <a:t>oli hyvin </a:t>
            </a:r>
            <a:r>
              <a:rPr lang="fi-FI" sz="2000" dirty="0">
                <a:solidFill>
                  <a:schemeClr val="tx1"/>
                </a:solidFill>
              </a:rPr>
              <a:t>onnistunut. </a:t>
            </a:r>
            <a:endParaRPr lang="fi-FI" sz="2000" dirty="0" smtClean="0">
              <a:solidFill>
                <a:schemeClr val="tx1"/>
              </a:solidFill>
            </a:endParaRPr>
          </a:p>
          <a:p>
            <a:pPr marL="342900" indent="-342900" algn="l">
              <a:buFont typeface="Wingdings" panose="05000000000000000000" pitchFamily="2" charset="2"/>
              <a:buChar char="ü"/>
            </a:pPr>
            <a:r>
              <a:rPr lang="fi-FI" sz="2000" dirty="0">
                <a:solidFill>
                  <a:schemeClr val="tx1"/>
                </a:solidFill>
              </a:rPr>
              <a:t>L</a:t>
            </a:r>
            <a:r>
              <a:rPr lang="fi-FI" sz="2000" dirty="0" smtClean="0">
                <a:solidFill>
                  <a:schemeClr val="tx1"/>
                </a:solidFill>
              </a:rPr>
              <a:t>ähtevät </a:t>
            </a:r>
            <a:r>
              <a:rPr lang="fi-FI" sz="2000" dirty="0">
                <a:solidFill>
                  <a:schemeClr val="tx1"/>
                </a:solidFill>
              </a:rPr>
              <a:t>kilpailijat pystyivät verryttelyalueelta helposti seuraamaan vaihtoon </a:t>
            </a:r>
            <a:r>
              <a:rPr lang="fi-FI" sz="2000" dirty="0" smtClean="0">
                <a:solidFill>
                  <a:schemeClr val="tx1"/>
                </a:solidFill>
              </a:rPr>
              <a:t>tulijoita.</a:t>
            </a:r>
          </a:p>
          <a:p>
            <a:pPr marL="342900" indent="-342900" algn="l">
              <a:buFont typeface="Wingdings" panose="05000000000000000000" pitchFamily="2" charset="2"/>
              <a:buChar char="ü"/>
            </a:pPr>
            <a:r>
              <a:rPr lang="fi-FI" sz="2000" dirty="0">
                <a:solidFill>
                  <a:schemeClr val="tx1"/>
                </a:solidFill>
              </a:rPr>
              <a:t>T</a:t>
            </a:r>
            <a:r>
              <a:rPr lang="fi-FI" sz="2000" dirty="0" smtClean="0">
                <a:solidFill>
                  <a:schemeClr val="tx1"/>
                </a:solidFill>
              </a:rPr>
              <a:t>iivis alue, jossa olemassa oleva infra hyödynnettiin</a:t>
            </a:r>
            <a:r>
              <a:rPr lang="fi-FI" sz="2000" dirty="0" smtClean="0">
                <a:solidFill>
                  <a:schemeClr val="tx1"/>
                </a:solidFill>
              </a:rPr>
              <a:t>.</a:t>
            </a:r>
          </a:p>
          <a:p>
            <a:pPr marL="342900" indent="-342900" algn="l">
              <a:buFont typeface="Wingdings" panose="05000000000000000000" pitchFamily="2" charset="2"/>
              <a:buChar char="ü"/>
            </a:pPr>
            <a:endParaRPr lang="fi-FI" sz="2000" dirty="0" smtClean="0">
              <a:solidFill>
                <a:schemeClr val="tx1"/>
              </a:solidFill>
            </a:endParaRPr>
          </a:p>
          <a:p>
            <a:pPr marL="342900" indent="-342900" algn="l">
              <a:buFont typeface="Arial" panose="020B0604020202020204" pitchFamily="34" charset="0"/>
              <a:buChar char="•"/>
            </a:pPr>
            <a:endParaRPr lang="fi-FI" sz="2000" dirty="0"/>
          </a:p>
        </p:txBody>
      </p:sp>
      <p:sp>
        <p:nvSpPr>
          <p:cNvPr id="4" name="Otsikko 3"/>
          <p:cNvSpPr txBox="1">
            <a:spLocks noGrp="1"/>
          </p:cNvSpPr>
          <p:nvPr>
            <p:ph type="ctrTitle"/>
          </p:nvPr>
        </p:nvSpPr>
        <p:spPr>
          <a:xfrm>
            <a:off x="2915816" y="764704"/>
            <a:ext cx="2952328" cy="400110"/>
          </a:xfrm>
          <a:prstGeom prst="rect">
            <a:avLst/>
          </a:prstGeom>
          <a:noFill/>
        </p:spPr>
        <p:txBody>
          <a:bodyPr wrap="square" rtlCol="0">
            <a:spAutoFit/>
          </a:bodyPr>
          <a:lstStyle/>
          <a:p>
            <a:r>
              <a:rPr lang="fi-FI" sz="2000" b="1" dirty="0" smtClean="0">
                <a:solidFill>
                  <a:schemeClr val="tx1"/>
                </a:solidFill>
              </a:rPr>
              <a:t>KILPAILUKESKUS</a:t>
            </a:r>
            <a:endParaRPr lang="fi-FI" sz="2000" b="1" dirty="0">
              <a:solidFill>
                <a:schemeClr val="tx1"/>
              </a:solidFill>
            </a:endParaRPr>
          </a:p>
        </p:txBody>
      </p:sp>
      <p:pic>
        <p:nvPicPr>
          <p:cNvPr id="2" name="Kuva 1"/>
          <p:cNvPicPr>
            <a:picLocks noChangeAspect="1"/>
          </p:cNvPicPr>
          <p:nvPr/>
        </p:nvPicPr>
        <p:blipFill>
          <a:blip r:embed="rId3"/>
          <a:stretch>
            <a:fillRect/>
          </a:stretch>
        </p:blipFill>
        <p:spPr>
          <a:xfrm>
            <a:off x="1979712" y="3713461"/>
            <a:ext cx="4641268" cy="3096446"/>
          </a:xfrm>
          <a:prstGeom prst="rect">
            <a:avLst/>
          </a:prstGeom>
        </p:spPr>
      </p:pic>
    </p:spTree>
    <p:extLst>
      <p:ext uri="{BB962C8B-B14F-4D97-AF65-F5344CB8AC3E}">
        <p14:creationId xmlns:p14="http://schemas.microsoft.com/office/powerpoint/2010/main" val="210095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427232" y="436022"/>
            <a:ext cx="1292533" cy="400110"/>
          </a:xfrm>
          <a:prstGeom prst="rect">
            <a:avLst/>
          </a:prstGeom>
          <a:noFill/>
        </p:spPr>
        <p:txBody>
          <a:bodyPr wrap="none" rtlCol="0">
            <a:spAutoFit/>
          </a:bodyPr>
          <a:lstStyle/>
          <a:p>
            <a:r>
              <a:rPr lang="fi-FI" sz="2000" b="1" dirty="0" smtClean="0"/>
              <a:t>MAASTO</a:t>
            </a:r>
            <a:endParaRPr lang="fi-FI" sz="2000" dirty="0"/>
          </a:p>
        </p:txBody>
      </p:sp>
      <p:sp>
        <p:nvSpPr>
          <p:cNvPr id="4" name="Tekstiruutu 3"/>
          <p:cNvSpPr txBox="1"/>
          <p:nvPr/>
        </p:nvSpPr>
        <p:spPr>
          <a:xfrm>
            <a:off x="683568" y="908720"/>
            <a:ext cx="8280920" cy="1631216"/>
          </a:xfrm>
          <a:prstGeom prst="rect">
            <a:avLst/>
          </a:prstGeom>
          <a:noFill/>
        </p:spPr>
        <p:txBody>
          <a:bodyPr wrap="square" rtlCol="0">
            <a:spAutoFit/>
          </a:bodyPr>
          <a:lstStyle/>
          <a:p>
            <a:pPr marL="285750" indent="-285750">
              <a:buFont typeface="Wingdings" panose="05000000000000000000" pitchFamily="2" charset="2"/>
              <a:buChar char="ü"/>
            </a:pPr>
            <a:r>
              <a:rPr lang="fi-FI" sz="2000" dirty="0"/>
              <a:t>K</a:t>
            </a:r>
            <a:r>
              <a:rPr lang="fi-FI" sz="2000" dirty="0" smtClean="0"/>
              <a:t>ilpailumaaston </a:t>
            </a:r>
            <a:r>
              <a:rPr lang="fi-FI" sz="2000" dirty="0"/>
              <a:t>ominaispiirteitä </a:t>
            </a:r>
            <a:r>
              <a:rPr lang="fi-FI" sz="2000" dirty="0" smtClean="0"/>
              <a:t>olivat:</a:t>
            </a:r>
          </a:p>
          <a:p>
            <a:pPr marL="742950" lvl="1" indent="-285750">
              <a:buFont typeface="Wingdings" panose="05000000000000000000" pitchFamily="2" charset="2"/>
              <a:buChar char="q"/>
            </a:pPr>
            <a:r>
              <a:rPr lang="fi-FI" sz="2000" dirty="0"/>
              <a:t>T</a:t>
            </a:r>
            <a:r>
              <a:rPr lang="fi-FI" sz="2000" dirty="0" smtClean="0"/>
              <a:t>iheä </a:t>
            </a:r>
            <a:r>
              <a:rPr lang="fi-FI" sz="2000" dirty="0" smtClean="0"/>
              <a:t>ulkoilureittien </a:t>
            </a:r>
            <a:r>
              <a:rPr lang="fi-FI" sz="2000" dirty="0"/>
              <a:t>ja erivahvuisten polkujen </a:t>
            </a:r>
            <a:r>
              <a:rPr lang="fi-FI" sz="2000" dirty="0" smtClean="0"/>
              <a:t>verkosto.</a:t>
            </a:r>
          </a:p>
          <a:p>
            <a:pPr marL="742950" lvl="1" indent="-285750">
              <a:buFont typeface="Wingdings" panose="05000000000000000000" pitchFamily="2" charset="2"/>
              <a:buChar char="q"/>
            </a:pPr>
            <a:r>
              <a:rPr lang="fi-FI" sz="2000" dirty="0"/>
              <a:t>R</a:t>
            </a:r>
            <a:r>
              <a:rPr lang="fi-FI" sz="2000" dirty="0" smtClean="0"/>
              <a:t>atojen </a:t>
            </a:r>
            <a:r>
              <a:rPr lang="fi-FI" sz="2000" dirty="0"/>
              <a:t>loppuosan erittäin pienipiirteinen mäkialue</a:t>
            </a:r>
            <a:r>
              <a:rPr lang="fi-FI" sz="2000" dirty="0" smtClean="0"/>
              <a:t>. </a:t>
            </a:r>
            <a:endParaRPr lang="fi-FI" sz="2000" dirty="0" smtClean="0"/>
          </a:p>
          <a:p>
            <a:pPr marL="742950" lvl="1" indent="-285750">
              <a:buFont typeface="Wingdings" panose="05000000000000000000" pitchFamily="2" charset="2"/>
              <a:buChar char="q"/>
            </a:pPr>
            <a:r>
              <a:rPr lang="fi-FI" sz="2000" dirty="0" smtClean="0"/>
              <a:t>Kulkukelpoisuus </a:t>
            </a:r>
            <a:r>
              <a:rPr lang="fi-FI" sz="2000" dirty="0"/>
              <a:t>alueella oli pääosin erittäin </a:t>
            </a:r>
            <a:r>
              <a:rPr lang="fi-FI" sz="2000" dirty="0" smtClean="0"/>
              <a:t>hyvä.</a:t>
            </a:r>
          </a:p>
          <a:p>
            <a:pPr lvl="1"/>
            <a:r>
              <a:rPr lang="fi-FI" sz="2000" dirty="0" smtClean="0">
                <a:sym typeface="Wingdings" panose="05000000000000000000" pitchFamily="2" charset="2"/>
              </a:rPr>
              <a:t>	 hyvä maasto kaikkiaan Nuorten Jukolaan</a:t>
            </a:r>
            <a:endParaRPr lang="fi-FI" sz="2000" dirty="0"/>
          </a:p>
        </p:txBody>
      </p:sp>
      <p:sp>
        <p:nvSpPr>
          <p:cNvPr id="5" name="Tekstiruutu 4"/>
          <p:cNvSpPr txBox="1"/>
          <p:nvPr/>
        </p:nvSpPr>
        <p:spPr>
          <a:xfrm>
            <a:off x="3427232" y="3284984"/>
            <a:ext cx="1223605" cy="400110"/>
          </a:xfrm>
          <a:prstGeom prst="rect">
            <a:avLst/>
          </a:prstGeom>
          <a:noFill/>
        </p:spPr>
        <p:txBody>
          <a:bodyPr wrap="none" rtlCol="0">
            <a:spAutoFit/>
          </a:bodyPr>
          <a:lstStyle/>
          <a:p>
            <a:r>
              <a:rPr lang="fi-FI" sz="2000" b="1" dirty="0" smtClean="0"/>
              <a:t>KARTTA</a:t>
            </a:r>
            <a:endParaRPr lang="fi-FI" sz="2000" dirty="0"/>
          </a:p>
        </p:txBody>
      </p:sp>
      <p:sp>
        <p:nvSpPr>
          <p:cNvPr id="6" name="Suorakulmio 5"/>
          <p:cNvSpPr/>
          <p:nvPr/>
        </p:nvSpPr>
        <p:spPr>
          <a:xfrm>
            <a:off x="654393" y="3933056"/>
            <a:ext cx="7992888" cy="1938992"/>
          </a:xfrm>
          <a:prstGeom prst="rect">
            <a:avLst/>
          </a:prstGeom>
        </p:spPr>
        <p:txBody>
          <a:bodyPr wrap="square">
            <a:spAutoFit/>
          </a:bodyPr>
          <a:lstStyle/>
          <a:p>
            <a:pPr marL="285750" indent="-285750">
              <a:buFont typeface="Wingdings" panose="05000000000000000000" pitchFamily="2" charset="2"/>
              <a:buChar char="ü"/>
            </a:pPr>
            <a:r>
              <a:rPr lang="fi-FI" sz="2000" dirty="0"/>
              <a:t>Kilpailukartta oli kokoa A4.</a:t>
            </a:r>
            <a:endParaRPr lang="fi-FI" sz="2000" dirty="0" smtClean="0"/>
          </a:p>
          <a:p>
            <a:pPr marL="285750" indent="-285750">
              <a:buFont typeface="Wingdings" panose="05000000000000000000" pitchFamily="2" charset="2"/>
              <a:buChar char="ü"/>
            </a:pPr>
            <a:r>
              <a:rPr lang="fi-FI" sz="2000" dirty="0" smtClean="0"/>
              <a:t>Kilpailukeskuksen </a:t>
            </a:r>
            <a:r>
              <a:rPr lang="fi-FI" sz="2000" dirty="0"/>
              <a:t>läheinen mäkialue oli hyvin rikkonainen ja </a:t>
            </a:r>
            <a:r>
              <a:rPr lang="fi-FI" sz="2000" dirty="0" smtClean="0"/>
              <a:t>pienipiirteinen </a:t>
            </a:r>
            <a:r>
              <a:rPr lang="fi-FI" sz="2000" dirty="0" smtClean="0">
                <a:sym typeface="Wingdings" panose="05000000000000000000" pitchFamily="2" charset="2"/>
              </a:rPr>
              <a:t> </a:t>
            </a:r>
            <a:r>
              <a:rPr lang="fi-FI" sz="2000" dirty="0" smtClean="0"/>
              <a:t>mittakaava </a:t>
            </a:r>
            <a:r>
              <a:rPr lang="fi-FI" sz="2000" dirty="0"/>
              <a:t>1:7500</a:t>
            </a:r>
            <a:r>
              <a:rPr lang="fi-FI" sz="2000" dirty="0" smtClean="0"/>
              <a:t>.</a:t>
            </a:r>
          </a:p>
          <a:p>
            <a:pPr marL="285750" indent="-285750">
              <a:buFont typeface="Wingdings" panose="05000000000000000000" pitchFamily="2" charset="2"/>
              <a:buChar char="ü"/>
            </a:pPr>
            <a:r>
              <a:rPr lang="fi-FI" sz="2000" dirty="0" smtClean="0"/>
              <a:t>Kartta </a:t>
            </a:r>
            <a:r>
              <a:rPr lang="fi-FI" sz="2000" dirty="0"/>
              <a:t>valmistui riittävän ajoissa ja viimeisiä tarkistuksia tehtiin vielä kesällä. </a:t>
            </a:r>
          </a:p>
          <a:p>
            <a:r>
              <a:rPr lang="fi-FI" sz="2000" dirty="0"/>
              <a:t> </a:t>
            </a:r>
          </a:p>
        </p:txBody>
      </p:sp>
    </p:spTree>
    <p:extLst>
      <p:ext uri="{BB962C8B-B14F-4D97-AF65-F5344CB8AC3E}">
        <p14:creationId xmlns:p14="http://schemas.microsoft.com/office/powerpoint/2010/main" val="299882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814085" y="498700"/>
            <a:ext cx="1066510" cy="400110"/>
          </a:xfrm>
          <a:prstGeom prst="rect">
            <a:avLst/>
          </a:prstGeom>
          <a:noFill/>
        </p:spPr>
        <p:txBody>
          <a:bodyPr wrap="none" rtlCol="0">
            <a:spAutoFit/>
          </a:bodyPr>
          <a:lstStyle/>
          <a:p>
            <a:r>
              <a:rPr lang="fi-FI" sz="2000" b="1" dirty="0" smtClean="0"/>
              <a:t>RADAT</a:t>
            </a:r>
            <a:endParaRPr lang="fi-FI" sz="2000" dirty="0"/>
          </a:p>
        </p:txBody>
      </p:sp>
      <p:sp>
        <p:nvSpPr>
          <p:cNvPr id="4" name="Tekstiruutu 3"/>
          <p:cNvSpPr txBox="1"/>
          <p:nvPr/>
        </p:nvSpPr>
        <p:spPr>
          <a:xfrm>
            <a:off x="649085" y="1025028"/>
            <a:ext cx="8280920" cy="3477875"/>
          </a:xfrm>
          <a:prstGeom prst="rect">
            <a:avLst/>
          </a:prstGeom>
          <a:noFill/>
        </p:spPr>
        <p:txBody>
          <a:bodyPr wrap="square" rtlCol="0">
            <a:spAutoFit/>
          </a:bodyPr>
          <a:lstStyle/>
          <a:p>
            <a:pPr marL="742950" lvl="1" indent="-285750">
              <a:buFont typeface="Wingdings" panose="05000000000000000000" pitchFamily="2" charset="2"/>
              <a:buChar char="ü"/>
            </a:pPr>
            <a:r>
              <a:rPr lang="fi-FI" sz="2000" dirty="0" smtClean="0"/>
              <a:t>Ratamestari </a:t>
            </a:r>
            <a:r>
              <a:rPr lang="fi-FI" sz="2000" dirty="0" smtClean="0"/>
              <a:t>Jarmo </a:t>
            </a:r>
            <a:r>
              <a:rPr lang="fi-FI" sz="2000" dirty="0" err="1" smtClean="0"/>
              <a:t>Jerkku</a:t>
            </a:r>
            <a:r>
              <a:rPr lang="fi-FI" sz="2000" dirty="0" smtClean="0"/>
              <a:t> paneutui </a:t>
            </a:r>
            <a:r>
              <a:rPr lang="fi-FI" sz="2000" dirty="0"/>
              <a:t>tehtäväänsä huolella </a:t>
            </a:r>
            <a:endParaRPr lang="fi-FI" sz="2000" dirty="0" smtClean="0"/>
          </a:p>
          <a:p>
            <a:pPr marL="1200150" lvl="2" indent="-285750">
              <a:buFont typeface="Wingdings" panose="05000000000000000000" pitchFamily="2" charset="2"/>
              <a:buChar char="q"/>
            </a:pPr>
            <a:r>
              <a:rPr lang="fi-FI" sz="2000" dirty="0" smtClean="0"/>
              <a:t>hyvä yhteistyö ratavalvojan ja </a:t>
            </a:r>
            <a:r>
              <a:rPr lang="fi-FI" sz="2000" dirty="0" err="1" smtClean="0"/>
              <a:t>TA:n</a:t>
            </a:r>
            <a:r>
              <a:rPr lang="fi-FI" sz="2000" dirty="0" smtClean="0"/>
              <a:t> kanssa</a:t>
            </a:r>
            <a:endParaRPr lang="fi-FI" sz="2000" dirty="0"/>
          </a:p>
          <a:p>
            <a:pPr marL="742950" lvl="1" indent="-285750">
              <a:buFont typeface="Wingdings" panose="05000000000000000000" pitchFamily="2" charset="2"/>
              <a:buChar char="ü"/>
            </a:pPr>
            <a:r>
              <a:rPr lang="fi-FI" sz="2000" dirty="0" smtClean="0"/>
              <a:t>Nuorimmille </a:t>
            </a:r>
            <a:r>
              <a:rPr lang="fi-FI" sz="2000" dirty="0"/>
              <a:t>tarjolla oli koko ajan selkeitä kulku-uria ja </a:t>
            </a:r>
            <a:r>
              <a:rPr lang="fi-FI" sz="2000" dirty="0" smtClean="0"/>
              <a:t>tukipisteitä.</a:t>
            </a:r>
          </a:p>
          <a:p>
            <a:pPr marL="742950" lvl="1" indent="-285750">
              <a:buFont typeface="Wingdings" panose="05000000000000000000" pitchFamily="2" charset="2"/>
              <a:buChar char="ü"/>
            </a:pPr>
            <a:r>
              <a:rPr lang="fi-FI" sz="2000" dirty="0" smtClean="0"/>
              <a:t>Loppuratojen pienipiirteinen mäkialue.</a:t>
            </a:r>
            <a:endParaRPr lang="fi-FI" sz="2000" dirty="0" smtClean="0"/>
          </a:p>
          <a:p>
            <a:pPr marL="742950" lvl="1" indent="-285750">
              <a:buFont typeface="Wingdings" panose="05000000000000000000" pitchFamily="2" charset="2"/>
              <a:buChar char="ü"/>
            </a:pPr>
            <a:r>
              <a:rPr lang="fi-FI" sz="2000" dirty="0"/>
              <a:t>H</a:t>
            </a:r>
            <a:r>
              <a:rPr lang="fi-FI" sz="2000" dirty="0" smtClean="0"/>
              <a:t>ajontarastien sijoittaminen </a:t>
            </a:r>
            <a:r>
              <a:rPr lang="fi-FI" sz="2000" dirty="0"/>
              <a:t>ja niiden </a:t>
            </a:r>
            <a:r>
              <a:rPr lang="fi-FI" sz="2000" dirty="0" smtClean="0"/>
              <a:t>keskinäinen tasapuolisuus</a:t>
            </a:r>
          </a:p>
          <a:p>
            <a:pPr marL="742950" lvl="1" indent="-285750">
              <a:buFont typeface="Wingdings" panose="05000000000000000000" pitchFamily="2" charset="2"/>
              <a:buChar char="ü"/>
            </a:pPr>
            <a:r>
              <a:rPr lang="fi-FI" sz="2000" dirty="0" smtClean="0"/>
              <a:t>Yleisörastin käyttö</a:t>
            </a:r>
          </a:p>
          <a:p>
            <a:pPr marL="742950" lvl="1" indent="-285750">
              <a:buFont typeface="Wingdings" panose="05000000000000000000" pitchFamily="2" charset="2"/>
              <a:buChar char="ü"/>
            </a:pPr>
            <a:r>
              <a:rPr lang="fi-FI" sz="2000" dirty="0"/>
              <a:t>R</a:t>
            </a:r>
            <a:r>
              <a:rPr lang="fi-FI" sz="2000" dirty="0" smtClean="0"/>
              <a:t>unsaasti </a:t>
            </a:r>
            <a:r>
              <a:rPr lang="fi-FI" sz="2000" dirty="0"/>
              <a:t>rasteja ja </a:t>
            </a:r>
            <a:r>
              <a:rPr lang="fi-FI" sz="2000" dirty="0" smtClean="0"/>
              <a:t>ristiratoja </a:t>
            </a:r>
            <a:r>
              <a:rPr lang="fi-FI" sz="2000" dirty="0" smtClean="0">
                <a:sym typeface="Wingdings" panose="05000000000000000000" pitchFamily="2" charset="2"/>
              </a:rPr>
              <a:t> ei </a:t>
            </a:r>
            <a:r>
              <a:rPr lang="fi-FI" sz="2000" dirty="0" smtClean="0"/>
              <a:t>koodinumeroita rastinumeroiden perässä.</a:t>
            </a:r>
          </a:p>
          <a:p>
            <a:pPr marL="742950" lvl="1" indent="-285750">
              <a:buFont typeface="Wingdings" panose="05000000000000000000" pitchFamily="2" charset="2"/>
              <a:buChar char="ü"/>
            </a:pPr>
            <a:r>
              <a:rPr lang="fi-FI" sz="2000" dirty="0"/>
              <a:t>Hajontakaavio noudatti edellisten vuosien mallia. </a:t>
            </a:r>
            <a:endParaRPr lang="fi-FI" sz="2000" dirty="0" smtClean="0"/>
          </a:p>
          <a:p>
            <a:pPr marL="742950" lvl="1" indent="-285750">
              <a:buFont typeface="Wingdings" panose="05000000000000000000" pitchFamily="2" charset="2"/>
              <a:buChar char="ü"/>
            </a:pPr>
            <a:r>
              <a:rPr lang="fi-FI" sz="2000" dirty="0" smtClean="0"/>
              <a:t>Tavoiteaika alitettiin, varsinkin 16v ikäluokka</a:t>
            </a:r>
            <a:endParaRPr lang="fi-FI" sz="2000" dirty="0" smtClean="0"/>
          </a:p>
        </p:txBody>
      </p:sp>
      <p:pic>
        <p:nvPicPr>
          <p:cNvPr id="5" name="Kuva 4"/>
          <p:cNvPicPr>
            <a:picLocks noChangeAspect="1"/>
          </p:cNvPicPr>
          <p:nvPr/>
        </p:nvPicPr>
        <p:blipFill>
          <a:blip r:embed="rId3"/>
          <a:stretch>
            <a:fillRect/>
          </a:stretch>
        </p:blipFill>
        <p:spPr>
          <a:xfrm>
            <a:off x="294275" y="4842949"/>
            <a:ext cx="8604448" cy="1653514"/>
          </a:xfrm>
          <a:prstGeom prst="rect">
            <a:avLst/>
          </a:prstGeom>
        </p:spPr>
      </p:pic>
    </p:spTree>
    <p:extLst>
      <p:ext uri="{BB962C8B-B14F-4D97-AF65-F5344CB8AC3E}">
        <p14:creationId xmlns:p14="http://schemas.microsoft.com/office/powerpoint/2010/main" val="72768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491880" y="259995"/>
            <a:ext cx="1632370" cy="400110"/>
          </a:xfrm>
          <a:prstGeom prst="rect">
            <a:avLst/>
          </a:prstGeom>
          <a:noFill/>
        </p:spPr>
        <p:txBody>
          <a:bodyPr wrap="none" rtlCol="0">
            <a:spAutoFit/>
          </a:bodyPr>
          <a:lstStyle/>
          <a:p>
            <a:r>
              <a:rPr lang="fi-FI" sz="2000" b="1" dirty="0" smtClean="0"/>
              <a:t>HUOMIOITA</a:t>
            </a:r>
            <a:endParaRPr lang="fi-FI" sz="2000" dirty="0"/>
          </a:p>
        </p:txBody>
      </p:sp>
      <p:sp>
        <p:nvSpPr>
          <p:cNvPr id="4" name="Tekstiruutu 3"/>
          <p:cNvSpPr txBox="1"/>
          <p:nvPr/>
        </p:nvSpPr>
        <p:spPr>
          <a:xfrm>
            <a:off x="323529" y="660105"/>
            <a:ext cx="8424936" cy="3046988"/>
          </a:xfrm>
          <a:prstGeom prst="rect">
            <a:avLst/>
          </a:prstGeom>
          <a:noFill/>
        </p:spPr>
        <p:txBody>
          <a:bodyPr wrap="square" rtlCol="0">
            <a:spAutoFit/>
          </a:bodyPr>
          <a:lstStyle/>
          <a:p>
            <a:pPr marL="285750" indent="-285750">
              <a:buFont typeface="Wingdings" panose="05000000000000000000" pitchFamily="2" charset="2"/>
              <a:buChar char="ü"/>
            </a:pPr>
            <a:r>
              <a:rPr lang="fi-FI" sz="2400" dirty="0" smtClean="0"/>
              <a:t>Lähdön </a:t>
            </a:r>
            <a:r>
              <a:rPr lang="fi-FI" sz="2400" dirty="0" smtClean="0"/>
              <a:t>seuraaminen </a:t>
            </a:r>
            <a:r>
              <a:rPr lang="fi-FI" sz="2400" dirty="0" smtClean="0"/>
              <a:t>haastavaa</a:t>
            </a:r>
            <a:r>
              <a:rPr lang="fi-FI" sz="2400" dirty="0" smtClean="0"/>
              <a:t>.</a:t>
            </a:r>
            <a:endParaRPr lang="fi-FI" sz="2400" dirty="0"/>
          </a:p>
          <a:p>
            <a:pPr marL="285750" indent="-285750">
              <a:buFont typeface="Wingdings" panose="05000000000000000000" pitchFamily="2" charset="2"/>
              <a:buChar char="ü"/>
            </a:pPr>
            <a:r>
              <a:rPr lang="fi-FI" sz="2400" dirty="0"/>
              <a:t>Kuulutus toimi </a:t>
            </a:r>
            <a:r>
              <a:rPr lang="fi-FI" sz="2400" dirty="0" smtClean="0"/>
              <a:t>hyvin. </a:t>
            </a:r>
            <a:endParaRPr lang="fi-FI" sz="2400" dirty="0" smtClean="0"/>
          </a:p>
          <a:p>
            <a:pPr marL="285750" indent="-285750">
              <a:buFont typeface="Wingdings" panose="05000000000000000000" pitchFamily="2" charset="2"/>
              <a:buChar char="ü"/>
            </a:pPr>
            <a:r>
              <a:rPr lang="fi-FI" sz="2400" dirty="0" smtClean="0"/>
              <a:t>Kilpailukeskus erittäin toimiva.</a:t>
            </a:r>
            <a:endParaRPr lang="fi-FI" sz="2400" dirty="0" smtClean="0"/>
          </a:p>
          <a:p>
            <a:pPr marL="800100" lvl="1" indent="-342900">
              <a:buFont typeface="Wingdings" panose="05000000000000000000" pitchFamily="2" charset="2"/>
              <a:buChar char="q"/>
            </a:pPr>
            <a:r>
              <a:rPr lang="fi-FI" sz="2400" dirty="0"/>
              <a:t>N</a:t>
            </a:r>
            <a:r>
              <a:rPr lang="fi-FI" sz="2400" dirty="0" smtClean="0"/>
              <a:t>uorten </a:t>
            </a:r>
            <a:r>
              <a:rPr lang="fi-FI" sz="2400" dirty="0" smtClean="0"/>
              <a:t>osallistuminen avajaisiin ja </a:t>
            </a:r>
            <a:r>
              <a:rPr lang="fi-FI" sz="2400" dirty="0" smtClean="0"/>
              <a:t>palkintojenjakoon silti vaisua.</a:t>
            </a:r>
          </a:p>
          <a:p>
            <a:pPr marL="285750" lvl="1" indent="-285750">
              <a:buFont typeface="Wingdings" panose="05000000000000000000" pitchFamily="2" charset="2"/>
              <a:buChar char="ü"/>
            </a:pPr>
            <a:r>
              <a:rPr lang="fi-FI" sz="2400" dirty="0"/>
              <a:t>Järjestäjät tuottivat Live-kuvaa maastosta, joka elävöitti kilpailua hyvin ja teki sen seurannasta vieläkin paremman. </a:t>
            </a:r>
            <a:r>
              <a:rPr lang="fi-FI" sz="2400" dirty="0"/>
              <a:t>Tämä ja GPS-seuranta toteutettiin erittäin mallikkaasti</a:t>
            </a:r>
            <a:r>
              <a:rPr lang="fi-FI" sz="2400" dirty="0" smtClean="0"/>
              <a:t>.</a:t>
            </a:r>
            <a:endParaRPr lang="fi-FI" sz="2400" dirty="0" smtClean="0"/>
          </a:p>
        </p:txBody>
      </p:sp>
      <p:pic>
        <p:nvPicPr>
          <p:cNvPr id="7" name="Kuva 6"/>
          <p:cNvPicPr>
            <a:picLocks noChangeAspect="1"/>
          </p:cNvPicPr>
          <p:nvPr/>
        </p:nvPicPr>
        <p:blipFill>
          <a:blip r:embed="rId3"/>
          <a:stretch>
            <a:fillRect/>
          </a:stretch>
        </p:blipFill>
        <p:spPr>
          <a:xfrm>
            <a:off x="1880363" y="3794177"/>
            <a:ext cx="4984471" cy="3034275"/>
          </a:xfrm>
          <a:prstGeom prst="rect">
            <a:avLst/>
          </a:prstGeom>
        </p:spPr>
      </p:pic>
    </p:spTree>
    <p:extLst>
      <p:ext uri="{BB962C8B-B14F-4D97-AF65-F5344CB8AC3E}">
        <p14:creationId xmlns:p14="http://schemas.microsoft.com/office/powerpoint/2010/main" val="129882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378500" y="283035"/>
            <a:ext cx="1274708" cy="369332"/>
          </a:xfrm>
          <a:prstGeom prst="rect">
            <a:avLst/>
          </a:prstGeom>
          <a:noFill/>
        </p:spPr>
        <p:txBody>
          <a:bodyPr wrap="none" rtlCol="0">
            <a:spAutoFit/>
          </a:bodyPr>
          <a:lstStyle/>
          <a:p>
            <a:r>
              <a:rPr lang="fi-FI" b="1" dirty="0" smtClean="0"/>
              <a:t> LOPUKSI</a:t>
            </a:r>
            <a:endParaRPr lang="fi-FI" dirty="0"/>
          </a:p>
        </p:txBody>
      </p:sp>
      <p:sp>
        <p:nvSpPr>
          <p:cNvPr id="4" name="Tekstiruutu 3"/>
          <p:cNvSpPr txBox="1"/>
          <p:nvPr/>
        </p:nvSpPr>
        <p:spPr>
          <a:xfrm>
            <a:off x="251520" y="993102"/>
            <a:ext cx="8712967" cy="4154984"/>
          </a:xfrm>
          <a:prstGeom prst="rect">
            <a:avLst/>
          </a:prstGeom>
          <a:noFill/>
        </p:spPr>
        <p:txBody>
          <a:bodyPr wrap="square" rtlCol="0">
            <a:spAutoFit/>
          </a:bodyPr>
          <a:lstStyle/>
          <a:p>
            <a:endParaRPr lang="fi-FI" sz="2000" dirty="0" smtClean="0"/>
          </a:p>
          <a:p>
            <a:pPr marL="285750" indent="-285750">
              <a:buFont typeface="Wingdings" panose="05000000000000000000" pitchFamily="2" charset="2"/>
              <a:buChar char="ü"/>
            </a:pPr>
            <a:r>
              <a:rPr lang="fi-FI" sz="2000" dirty="0"/>
              <a:t>Kilpailun läpivienti sujui Turun Suunnistajien talkooväeltä moitteettomasti ja voidaan sanoa tämänkin Nuorten Jukolan olleen ”Jukola-</a:t>
            </a:r>
            <a:r>
              <a:rPr lang="fi-FI" sz="2000" dirty="0" err="1"/>
              <a:t>classia</a:t>
            </a:r>
            <a:r>
              <a:rPr lang="fi-FI" sz="2000" dirty="0"/>
              <a:t>”. </a:t>
            </a:r>
            <a:r>
              <a:rPr lang="fi-FI" sz="2000" dirty="0" smtClean="0"/>
              <a:t>Avaintehtäviin </a:t>
            </a:r>
            <a:r>
              <a:rPr lang="fi-FI" sz="2000" dirty="0"/>
              <a:t>oli nimetty kokeneita ja osaavia henkilöitä ja tehtävät sujuivat pitkäaikaisella kokemuksella. </a:t>
            </a:r>
            <a:endParaRPr lang="fi-FI" sz="2000" dirty="0" smtClean="0"/>
          </a:p>
          <a:p>
            <a:pPr marL="285750" indent="-285750">
              <a:buFont typeface="Wingdings" panose="05000000000000000000" pitchFamily="2" charset="2"/>
              <a:buChar char="ü"/>
            </a:pPr>
            <a:endParaRPr lang="fi-FI" sz="2000" dirty="0"/>
          </a:p>
          <a:p>
            <a:pPr marL="285750" indent="-285750">
              <a:buFont typeface="Wingdings" panose="05000000000000000000" pitchFamily="2" charset="2"/>
              <a:buChar char="ü"/>
            </a:pPr>
            <a:r>
              <a:rPr lang="fi-FI" sz="2800" dirty="0" smtClean="0">
                <a:solidFill>
                  <a:srgbClr val="0000FF"/>
                </a:solidFill>
              </a:rPr>
              <a:t>Kilpailu </a:t>
            </a:r>
            <a:r>
              <a:rPr lang="fi-FI" sz="2800" dirty="0">
                <a:solidFill>
                  <a:srgbClr val="0000FF"/>
                </a:solidFill>
              </a:rPr>
              <a:t>sujui niin kuin oli suunniteltu ja palautteet ovat olleet ainoastaan positiivisia. Iso kiitos </a:t>
            </a:r>
            <a:r>
              <a:rPr lang="fi-FI" sz="2800" dirty="0" smtClean="0">
                <a:solidFill>
                  <a:srgbClr val="0000FF"/>
                </a:solidFill>
              </a:rPr>
              <a:t>Turun Suunnistajille!</a:t>
            </a:r>
            <a:endParaRPr lang="fi-FI" sz="2800" dirty="0">
              <a:solidFill>
                <a:srgbClr val="0000FF"/>
              </a:solidFill>
            </a:endParaRPr>
          </a:p>
          <a:p>
            <a:pPr marL="285750" indent="-285750">
              <a:buFont typeface="Wingdings" panose="05000000000000000000" pitchFamily="2" charset="2"/>
              <a:buChar char="ü"/>
            </a:pPr>
            <a:endParaRPr lang="fi-FI" sz="2000" dirty="0"/>
          </a:p>
          <a:p>
            <a:pPr marL="285750" indent="-285750">
              <a:buFont typeface="Wingdings" panose="05000000000000000000" pitchFamily="2" charset="2"/>
              <a:buChar char="ü"/>
            </a:pPr>
            <a:endParaRPr lang="fi-FI" sz="2000" dirty="0" smtClean="0"/>
          </a:p>
          <a:p>
            <a:pPr lvl="1"/>
            <a:r>
              <a:rPr lang="fi-FI" sz="2000" dirty="0" smtClean="0"/>
              <a:t>			</a:t>
            </a:r>
            <a:endParaRPr lang="fi-FI" sz="4400" dirty="0" smtClean="0">
              <a:latin typeface="Blackadder ITC" panose="04020505051007020D02" pitchFamily="82" charset="0"/>
            </a:endParaRPr>
          </a:p>
        </p:txBody>
      </p:sp>
    </p:spTree>
    <p:extLst>
      <p:ext uri="{BB962C8B-B14F-4D97-AF65-F5344CB8AC3E}">
        <p14:creationId xmlns:p14="http://schemas.microsoft.com/office/powerpoint/2010/main" val="246342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OLUSTUSVOIMAT">
      <a:dk1>
        <a:srgbClr val="262626"/>
      </a:dk1>
      <a:lt1>
        <a:srgbClr val="FFFFFF"/>
      </a:lt1>
      <a:dk2>
        <a:srgbClr val="262626"/>
      </a:dk2>
      <a:lt2>
        <a:srgbClr val="FFFFFF"/>
      </a:lt2>
      <a:accent1>
        <a:srgbClr val="8C0049"/>
      </a:accent1>
      <a:accent2>
        <a:srgbClr val="AE4D80"/>
      </a:accent2>
      <a:accent3>
        <a:srgbClr val="DDB2C8"/>
      </a:accent3>
      <a:accent4>
        <a:srgbClr val="EED9E4"/>
      </a:accent4>
      <a:accent5>
        <a:srgbClr val="4D4D4D"/>
      </a:accent5>
      <a:accent6>
        <a:srgbClr val="ACACAC"/>
      </a:accent6>
      <a:hlink>
        <a:srgbClr val="FFFFFF"/>
      </a:hlink>
      <a:folHlink>
        <a:srgbClr val="FFFFFF"/>
      </a:folHlink>
    </a:clrScheme>
    <a:fontScheme name="P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262626"/>
        </a:dk1>
        <a:lt1>
          <a:srgbClr val="FFFFFF"/>
        </a:lt1>
        <a:dk2>
          <a:srgbClr val="262626"/>
        </a:dk2>
        <a:lt2>
          <a:srgbClr val="FFFFFF"/>
        </a:lt2>
        <a:accent1>
          <a:srgbClr val="8C0049"/>
        </a:accent1>
        <a:accent2>
          <a:srgbClr val="AE4D80"/>
        </a:accent2>
        <a:accent3>
          <a:srgbClr val="FFFFFF"/>
        </a:accent3>
        <a:accent4>
          <a:srgbClr val="1F1F1F"/>
        </a:accent4>
        <a:accent5>
          <a:srgbClr val="C5AAB1"/>
        </a:accent5>
        <a:accent6>
          <a:srgbClr val="9D4573"/>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Theme 2">
        <a:dk1>
          <a:srgbClr val="262626"/>
        </a:dk1>
        <a:lt1>
          <a:srgbClr val="FFFFFF"/>
        </a:lt1>
        <a:dk2>
          <a:srgbClr val="262626"/>
        </a:dk2>
        <a:lt2>
          <a:srgbClr val="FFFFFF"/>
        </a:lt2>
        <a:accent1>
          <a:srgbClr val="8C0049"/>
        </a:accent1>
        <a:accent2>
          <a:srgbClr val="AE4D80"/>
        </a:accent2>
        <a:accent3>
          <a:srgbClr val="FFFFFF"/>
        </a:accent3>
        <a:accent4>
          <a:srgbClr val="1F1F1F"/>
        </a:accent4>
        <a:accent5>
          <a:srgbClr val="C5AAB1"/>
        </a:accent5>
        <a:accent6>
          <a:srgbClr val="9D4573"/>
        </a:accent6>
        <a:hlink>
          <a:srgbClr val="0066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PUOLUSTUSVOIMAT">
      <a:dk1>
        <a:srgbClr val="262626"/>
      </a:dk1>
      <a:lt1>
        <a:srgbClr val="FFFFFF"/>
      </a:lt1>
      <a:dk2>
        <a:srgbClr val="262626"/>
      </a:dk2>
      <a:lt2>
        <a:srgbClr val="FFFFFF"/>
      </a:lt2>
      <a:accent1>
        <a:srgbClr val="8C0049"/>
      </a:accent1>
      <a:accent2>
        <a:srgbClr val="AE4D80"/>
      </a:accent2>
      <a:accent3>
        <a:srgbClr val="DDB2C8"/>
      </a:accent3>
      <a:accent4>
        <a:srgbClr val="EED9E4"/>
      </a:accent4>
      <a:accent5>
        <a:srgbClr val="4D4D4D"/>
      </a:accent5>
      <a:accent6>
        <a:srgbClr val="ACACAC"/>
      </a:accent6>
      <a:hlink>
        <a:srgbClr val="FFFFFF"/>
      </a:hlink>
      <a:folHlink>
        <a:srgbClr val="FFFFFF"/>
      </a:folHlink>
    </a:clrScheme>
    <a:fontScheme name="P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Office Theme 2">
    <a:dk1>
      <a:srgbClr val="262626"/>
    </a:dk1>
    <a:lt1>
      <a:srgbClr val="FFFFFF"/>
    </a:lt1>
    <a:dk2>
      <a:srgbClr val="262626"/>
    </a:dk2>
    <a:lt2>
      <a:srgbClr val="FFFFFF"/>
    </a:lt2>
    <a:accent1>
      <a:srgbClr val="8C0049"/>
    </a:accent1>
    <a:accent2>
      <a:srgbClr val="AE4D80"/>
    </a:accent2>
    <a:accent3>
      <a:srgbClr val="FFFFFF"/>
    </a:accent3>
    <a:accent4>
      <a:srgbClr val="1F1F1F"/>
    </a:accent4>
    <a:accent5>
      <a:srgbClr val="C5AAB1"/>
    </a:accent5>
    <a:accent6>
      <a:srgbClr val="9D4573"/>
    </a:accent6>
    <a:hlink>
      <a:srgbClr val="0066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9551</TotalTime>
  <Words>553</Words>
  <Application>Microsoft Office PowerPoint</Application>
  <PresentationFormat>Näytössä katseltava diaesitys (4:3)</PresentationFormat>
  <Paragraphs>76</Paragraphs>
  <Slides>7</Slides>
  <Notes>7</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7</vt:i4>
      </vt:variant>
    </vt:vector>
  </HeadingPairs>
  <TitlesOfParts>
    <vt:vector size="14" baseType="lpstr">
      <vt:lpstr>Arial</vt:lpstr>
      <vt:lpstr>Blackadder ITC</vt:lpstr>
      <vt:lpstr>Calibri</vt:lpstr>
      <vt:lpstr>Times New Roman</vt:lpstr>
      <vt:lpstr>Wingdings</vt:lpstr>
      <vt:lpstr>Office Theme</vt:lpstr>
      <vt:lpstr>3_Office Theme</vt:lpstr>
      <vt:lpstr>Nuorten Jukola 24.8.2019 Turussa TA:n raportti</vt:lpstr>
      <vt:lpstr>PowerPoint-esitys</vt:lpstr>
      <vt:lpstr>KILPAILUKESKUS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SST</dc:creator>
  <cp:lastModifiedBy>Kantola Mika PV PE</cp:lastModifiedBy>
  <cp:revision>361</cp:revision>
  <cp:lastPrinted>2018-10-30T16:06:05Z</cp:lastPrinted>
  <dcterms:created xsi:type="dcterms:W3CDTF">2014-10-24T09:34:52Z</dcterms:created>
  <dcterms:modified xsi:type="dcterms:W3CDTF">2019-10-23T10:43:10Z</dcterms:modified>
</cp:coreProperties>
</file>